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57" r:id="rId3"/>
    <p:sldId id="264" r:id="rId4"/>
    <p:sldId id="265" r:id="rId5"/>
    <p:sldId id="270" r:id="rId6"/>
    <p:sldId id="276" r:id="rId7"/>
    <p:sldId id="271" r:id="rId8"/>
    <p:sldId id="273" r:id="rId9"/>
    <p:sldId id="274" r:id="rId10"/>
    <p:sldId id="275" r:id="rId11"/>
    <p:sldId id="266" r:id="rId12"/>
    <p:sldId id="267" r:id="rId13"/>
    <p:sldId id="285" r:id="rId14"/>
    <p:sldId id="277" r:id="rId15"/>
    <p:sldId id="269" r:id="rId16"/>
    <p:sldId id="278" r:id="rId17"/>
    <p:sldId id="279" r:id="rId18"/>
    <p:sldId id="280" r:id="rId19"/>
    <p:sldId id="283" r:id="rId20"/>
    <p:sldId id="282" r:id="rId21"/>
    <p:sldId id="263" r:id="rId22"/>
    <p:sldId id="262" r:id="rId23"/>
    <p:sldId id="261"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540" autoAdjust="0"/>
  </p:normalViewPr>
  <p:slideViewPr>
    <p:cSldViewPr snapToGrid="0" snapToObjects="1">
      <p:cViewPr varScale="1">
        <p:scale>
          <a:sx n="75" d="100"/>
          <a:sy n="75" d="100"/>
        </p:scale>
        <p:origin x="-199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5F93C-A55F-994E-9E06-BA1F6423B459}" type="datetimeFigureOut">
              <a:rPr lang="en-US" smtClean="0"/>
              <a:t>12/14/13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8EAC16-ED28-8740-AC1C-14859A7C0486}" type="slidenum">
              <a:rPr lang="en-US" smtClean="0"/>
              <a:t>‹#›</a:t>
            </a:fld>
            <a:endParaRPr lang="en-US"/>
          </a:p>
        </p:txBody>
      </p:sp>
    </p:spTree>
    <p:extLst>
      <p:ext uri="{BB962C8B-B14F-4D97-AF65-F5344CB8AC3E}">
        <p14:creationId xmlns:p14="http://schemas.microsoft.com/office/powerpoint/2010/main" val="31616724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51897-2A2D-7D49-A5BC-519BA95EAE87}" type="datetimeFigureOut">
              <a:rPr lang="en-US" smtClean="0"/>
              <a:t>12/14/13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5DFF5B-0938-2E48-B51D-DF761BD30E92}" type="slidenum">
              <a:rPr lang="en-US" smtClean="0"/>
              <a:t>‹#›</a:t>
            </a:fld>
            <a:endParaRPr lang="en-US"/>
          </a:p>
        </p:txBody>
      </p:sp>
    </p:spTree>
    <p:extLst>
      <p:ext uri="{BB962C8B-B14F-4D97-AF65-F5344CB8AC3E}">
        <p14:creationId xmlns:p14="http://schemas.microsoft.com/office/powerpoint/2010/main" val="317645790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a:t>
            </a:fld>
            <a:endParaRPr lang="en-US"/>
          </a:p>
        </p:txBody>
      </p:sp>
    </p:spTree>
    <p:extLst>
      <p:ext uri="{BB962C8B-B14F-4D97-AF65-F5344CB8AC3E}">
        <p14:creationId xmlns:p14="http://schemas.microsoft.com/office/powerpoint/2010/main" val="415463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a:t>
            </a:r>
            <a:r>
              <a:rPr lang="en-US" baseline="0" dirty="0" smtClean="0"/>
              <a:t> Selection of software development model</a:t>
            </a:r>
          </a:p>
          <a:p>
            <a:r>
              <a:rPr lang="en-US" baseline="0" dirty="0" smtClean="0"/>
              <a:t>	-Work in parallel the methods to validate while developing the design</a:t>
            </a:r>
            <a:endParaRPr lang="en-US" dirty="0" smtClean="0"/>
          </a:p>
          <a:p>
            <a:r>
              <a:rPr lang="en-US" dirty="0" smtClean="0"/>
              <a:t>Highlight: Method</a:t>
            </a:r>
            <a:r>
              <a:rPr lang="en-US" baseline="0" dirty="0" smtClean="0"/>
              <a:t> for random selection – Li’s arrays</a:t>
            </a:r>
          </a:p>
          <a:p>
            <a:r>
              <a:rPr lang="en-US" baseline="0" dirty="0" smtClean="0"/>
              <a:t>	-</a:t>
            </a:r>
          </a:p>
          <a:p>
            <a:r>
              <a:rPr lang="en-US" baseline="0" dirty="0" smtClean="0"/>
              <a:t>Highlight: Trending to greater accuracy of fitness values</a:t>
            </a:r>
          </a:p>
          <a:p>
            <a:r>
              <a:rPr lang="en-US" baseline="0" dirty="0" smtClean="0"/>
              <a:t>1) User selected percentage (10-30 %) of total population is  fit enough to be parents</a:t>
            </a:r>
          </a:p>
          <a:p>
            <a:r>
              <a:rPr lang="en-US" baseline="0" dirty="0" smtClean="0"/>
              <a:t>2) Half and half to cross over making children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3) User selected percentage (10-30%) of children get mutated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*After</a:t>
            </a:r>
            <a:r>
              <a:rPr lang="en-US" baseline="0" dirty="0" smtClean="0"/>
              <a:t> Testing is done: “Testing to refine inputs” as one of the highlights</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2</a:t>
            </a:fld>
            <a:endParaRPr lang="en-US"/>
          </a:p>
        </p:txBody>
      </p:sp>
    </p:spTree>
    <p:extLst>
      <p:ext uri="{BB962C8B-B14F-4D97-AF65-F5344CB8AC3E}">
        <p14:creationId xmlns:p14="http://schemas.microsoft.com/office/powerpoint/2010/main" val="326771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may have to narrow this down…</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4</a:t>
            </a:fld>
            <a:endParaRPr lang="en-US"/>
          </a:p>
        </p:txBody>
      </p:sp>
    </p:spTree>
    <p:extLst>
      <p:ext uri="{BB962C8B-B14F-4D97-AF65-F5344CB8AC3E}">
        <p14:creationId xmlns:p14="http://schemas.microsoft.com/office/powerpoint/2010/main" val="3494151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Susan’s Notes:</a:t>
            </a:r>
          </a:p>
          <a:p>
            <a:r>
              <a:rPr lang="en-US" baseline="0" dirty="0" smtClean="0"/>
              <a:t>Reduced ambiguity of expected result</a:t>
            </a:r>
          </a:p>
          <a:p>
            <a:r>
              <a:rPr lang="en-US" baseline="0" dirty="0" smtClean="0"/>
              <a:t>Provided visual tools for team to grasp vision</a:t>
            </a:r>
          </a:p>
          <a:p>
            <a:r>
              <a:rPr lang="en-US" baseline="0" dirty="0" smtClean="0"/>
              <a:t>Set groundwork of design for software</a:t>
            </a:r>
          </a:p>
          <a:p>
            <a:r>
              <a:rPr lang="en-US" baseline="0" dirty="0" smtClean="0"/>
              <a:t>Allowed for development of our own code</a:t>
            </a:r>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7</a:t>
            </a:fld>
            <a:endParaRPr lang="en-US"/>
          </a:p>
        </p:txBody>
      </p:sp>
    </p:spTree>
    <p:extLst>
      <p:ext uri="{BB962C8B-B14F-4D97-AF65-F5344CB8AC3E}">
        <p14:creationId xmlns:p14="http://schemas.microsoft.com/office/powerpoint/2010/main" val="276991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extra to distract</a:t>
            </a:r>
            <a:r>
              <a:rPr lang="en-US" baseline="0" dirty="0" smtClean="0"/>
              <a:t> or complicate</a:t>
            </a:r>
          </a:p>
          <a:p>
            <a:r>
              <a:rPr lang="en-US" baseline="0" dirty="0" smtClean="0"/>
              <a:t>Custom solutions to our desired design direction</a:t>
            </a:r>
          </a:p>
          <a:p>
            <a:r>
              <a:rPr lang="en-US" baseline="0" dirty="0" smtClean="0"/>
              <a:t>Utmost control</a:t>
            </a:r>
          </a:p>
          <a:p>
            <a:r>
              <a:rPr lang="en-US" baseline="0" dirty="0" smtClean="0"/>
              <a:t>Best way to learn about the development process</a:t>
            </a:r>
          </a:p>
          <a:p>
            <a:r>
              <a:rPr lang="en-US" baseline="0" dirty="0" smtClean="0"/>
              <a:t>Best to design tests for</a:t>
            </a:r>
          </a:p>
          <a:p>
            <a:r>
              <a:rPr lang="en-US" baseline="0" dirty="0" smtClean="0"/>
              <a:t>Easiest model for verification</a:t>
            </a:r>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9</a:t>
            </a:fld>
            <a:endParaRPr lang="en-US"/>
          </a:p>
        </p:txBody>
      </p:sp>
    </p:spTree>
    <p:extLst>
      <p:ext uri="{BB962C8B-B14F-4D97-AF65-F5344CB8AC3E}">
        <p14:creationId xmlns:p14="http://schemas.microsoft.com/office/powerpoint/2010/main" val="2184127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10</a:t>
            </a:fld>
            <a:endParaRPr lang="en-US"/>
          </a:p>
        </p:txBody>
      </p:sp>
    </p:spTree>
    <p:extLst>
      <p:ext uri="{BB962C8B-B14F-4D97-AF65-F5344CB8AC3E}">
        <p14:creationId xmlns:p14="http://schemas.microsoft.com/office/powerpoint/2010/main" val="13200343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6575" y="503238"/>
            <a:ext cx="3140075" cy="2354262"/>
          </a:xfrm>
        </p:spPr>
      </p:sp>
      <p:sp>
        <p:nvSpPr>
          <p:cNvPr id="3" name="Notes Placeholder 2"/>
          <p:cNvSpPr>
            <a:spLocks noGrp="1"/>
          </p:cNvSpPr>
          <p:nvPr>
            <p:ph type="body" idx="1"/>
          </p:nvPr>
        </p:nvSpPr>
        <p:spPr/>
        <p:txBody>
          <a:bodyPr>
            <a:normAutofit fontScale="25000" lnSpcReduction="20000"/>
          </a:bodyPr>
          <a:lstStyle/>
          <a:p>
            <a:r>
              <a:rPr lang="en-US" sz="1400" b="1" kern="1200" dirty="0" smtClean="0">
                <a:solidFill>
                  <a:schemeClr val="tx1"/>
                </a:solidFill>
                <a:latin typeface="+mn-lt"/>
                <a:ea typeface="+mn-ea"/>
                <a:cs typeface="+mn-cs"/>
              </a:rPr>
              <a:t>Custom animation effects: motion paths with auto-reverse, varying speeds</a:t>
            </a:r>
          </a:p>
          <a:p>
            <a:r>
              <a:rPr lang="en-US" sz="1400" kern="1200" dirty="0" smtClean="0">
                <a:solidFill>
                  <a:schemeClr val="tx1"/>
                </a:solidFill>
                <a:latin typeface="+mn-lt"/>
                <a:ea typeface="+mn-ea"/>
                <a:cs typeface="+mn-cs"/>
              </a:rPr>
              <a:t>(Advanced)</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To reproduce the shape effects on this slide,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smtClean="0"/>
              <a:t>On the </a:t>
            </a:r>
            <a:r>
              <a:rPr lang="en-US" b="1" dirty="0" smtClean="0"/>
              <a:t>Home</a:t>
            </a:r>
            <a:r>
              <a:rPr lang="en-US" dirty="0" smtClean="0"/>
              <a:t> tab, in the </a:t>
            </a:r>
            <a:r>
              <a:rPr lang="en-US" b="1" dirty="0" smtClean="0"/>
              <a:t>Slides</a:t>
            </a:r>
            <a:r>
              <a:rPr lang="en-US" baseline="0" dirty="0" smtClean="0"/>
              <a:t> group, click </a:t>
            </a:r>
            <a:r>
              <a:rPr lang="en-US" b="1" baseline="0" dirty="0" smtClean="0"/>
              <a:t>Layout</a:t>
            </a:r>
            <a:r>
              <a:rPr lang="en-US" baseline="0" dirty="0" smtClean="0"/>
              <a:t>, and then click </a:t>
            </a:r>
            <a:r>
              <a:rPr lang="en-US" b="1" baseline="0" dirty="0" smtClean="0"/>
              <a:t>Blank</a:t>
            </a:r>
            <a:r>
              <a:rPr lang="en-US" baseline="0" dirty="0" smtClean="0"/>
              <a:t>.</a:t>
            </a:r>
            <a:endParaRPr lang="en-US"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Shapes</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Rectangles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Rectangle </a:t>
            </a:r>
            <a:r>
              <a:rPr lang="en-US" sz="1200" kern="1200" dirty="0" smtClean="0">
                <a:solidFill>
                  <a:schemeClr val="tx1"/>
                </a:solidFill>
                <a:latin typeface="+mn-lt"/>
                <a:ea typeface="+mn-ea"/>
                <a:cs typeface="+mn-cs"/>
              </a:rPr>
              <a:t>(first option from the left). On the slide, drag to draw the first rectangle.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86</a:t>
            </a:r>
            <a:r>
              <a:rPr lang="en-US" sz="1200" dirty="0" smtClean="0"/>
              <a:t>, </a:t>
            </a:r>
            <a:r>
              <a:rPr lang="en-US" sz="1200" b="0" dirty="0" smtClean="0"/>
              <a:t>Green: </a:t>
            </a:r>
            <a:r>
              <a:rPr lang="en-US" sz="1200" b="1" dirty="0" smtClean="0"/>
              <a:t>113</a:t>
            </a:r>
            <a:r>
              <a:rPr lang="en-US" sz="1200" dirty="0" smtClean="0"/>
              <a:t>, </a:t>
            </a:r>
            <a:r>
              <a:rPr lang="en-US" sz="1200" b="0" dirty="0" smtClean="0"/>
              <a:t>Blue: </a:t>
            </a:r>
            <a:r>
              <a:rPr lang="en-US" sz="1200" b="1" dirty="0" smtClean="0"/>
              <a:t>118</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Also</a:t>
            </a:r>
            <a:r>
              <a:rPr lang="en-US" sz="1200" kern="1200" baseline="0" dirty="0" smtClean="0">
                <a:solidFill>
                  <a:schemeClr val="tx1"/>
                </a:solidFill>
                <a:latin typeface="+mn-lt"/>
                <a:ea typeface="+mn-ea"/>
                <a:cs typeface="+mn-cs"/>
              </a:rPr>
              <a:t> in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Format Shape </a:t>
            </a:r>
            <a:r>
              <a:rPr lang="en-US" sz="1200" kern="1200" dirty="0" smtClean="0">
                <a:solidFill>
                  <a:schemeClr val="tx1"/>
                </a:solidFill>
                <a:latin typeface="+mn-lt"/>
                <a:ea typeface="+mn-ea"/>
                <a:cs typeface="+mn-cs"/>
              </a:rPr>
              <a:t>dialog box, in the left pane, click </a:t>
            </a:r>
            <a:r>
              <a:rPr lang="en-US" sz="1200" b="1" kern="1200" dirty="0" smtClean="0">
                <a:solidFill>
                  <a:schemeClr val="tx1"/>
                </a:solidFill>
                <a:latin typeface="+mn-lt"/>
                <a:ea typeface="+mn-ea"/>
                <a:cs typeface="+mn-cs"/>
              </a:rPr>
              <a:t>Line 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in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Line Color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No line</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Select the rectangle.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a:t>
            </a:r>
            <a:r>
              <a:rPr lang="en-US" sz="1200" kern="1200" baseline="0" dirty="0" smtClean="0">
                <a:solidFill>
                  <a:schemeClr val="tx1"/>
                </a:solidFill>
                <a:latin typeface="+mn-lt"/>
                <a:ea typeface="+mn-ea"/>
                <a:cs typeface="+mn-cs"/>
              </a:rPr>
              <a:t> the arrow under</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Paste, </a:t>
            </a:r>
            <a:r>
              <a:rPr lang="en-US" sz="1200" kern="1200" dirty="0" smtClean="0">
                <a:solidFill>
                  <a:schemeClr val="tx1"/>
                </a:solidFill>
                <a:latin typeface="+mn-lt"/>
                <a:ea typeface="+mn-ea"/>
                <a:cs typeface="+mn-cs"/>
              </a:rPr>
              <a:t>and then click </a:t>
            </a:r>
            <a:r>
              <a:rPr lang="en-US" sz="1200" b="1" kern="1200" dirty="0" smtClean="0">
                <a:solidFill>
                  <a:schemeClr val="tx1"/>
                </a:solidFill>
                <a:latin typeface="+mn-lt"/>
                <a:ea typeface="+mn-ea"/>
                <a:cs typeface="+mn-cs"/>
              </a:rPr>
              <a:t>Duplicate.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Select the duplicate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r>
              <a:rPr lang="en-US" sz="1200" kern="1200" dirty="0" smtClean="0">
                <a:solidFill>
                  <a:schemeClr val="tx1"/>
                </a:solidFill>
                <a:latin typeface="+mn-lt"/>
                <a:ea typeface="+mn-ea"/>
                <a:cs typeface="+mn-cs"/>
              </a:rPr>
              <a:t> </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4.96”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a:t>
            </a:r>
            <a:r>
              <a:rPr lang="en-US" sz="1200" kern="1200" baseline="0" dirty="0" smtClean="0">
                <a:solidFill>
                  <a:schemeClr val="tx1"/>
                </a:solidFill>
                <a:latin typeface="+mn-lt"/>
                <a:ea typeface="+mn-ea"/>
                <a:cs typeface="+mn-cs"/>
              </a:rPr>
              <a:t> 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select</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 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and then under </a:t>
            </a:r>
            <a:r>
              <a:rPr lang="en-US" sz="1200" b="1" kern="1200" dirty="0" smtClean="0">
                <a:solidFill>
                  <a:schemeClr val="tx1"/>
                </a:solidFill>
                <a:latin typeface="+mn-lt"/>
                <a:ea typeface="+mn-ea"/>
                <a:cs typeface="+mn-cs"/>
              </a:rPr>
              <a:t>Theme Colors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Red, Accent 2, Darker 50</a:t>
            </a:r>
            <a:r>
              <a:rPr lang="en-US" sz="1200" kern="1200" dirty="0" smtClean="0">
                <a:solidFill>
                  <a:schemeClr val="tx1"/>
                </a:solidFill>
                <a:latin typeface="+mn-lt"/>
                <a:ea typeface="+mn-ea"/>
                <a:cs typeface="+mn-cs"/>
              </a:rPr>
              <a:t>% (sixth</a:t>
            </a:r>
            <a:r>
              <a:rPr lang="en-US" sz="1200" kern="1200" baseline="0" dirty="0" smtClean="0">
                <a:solidFill>
                  <a:schemeClr val="tx1"/>
                </a:solidFill>
                <a:latin typeface="+mn-lt"/>
                <a:ea typeface="+mn-ea"/>
                <a:cs typeface="+mn-cs"/>
              </a:rPr>
              <a:t> row, sixth option from the left</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Press and hold SHIFT and select both rectangles. 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Arrange</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point to </a:t>
            </a:r>
            <a:r>
              <a:rPr lang="en-US" sz="1200" b="1" kern="1200" dirty="0" smtClean="0">
                <a:solidFill>
                  <a:schemeClr val="tx1"/>
                </a:solidFill>
                <a:latin typeface="+mn-lt"/>
                <a:ea typeface="+mn-ea"/>
                <a:cs typeface="+mn-cs"/>
              </a:rPr>
              <a:t>Align</a:t>
            </a:r>
            <a:r>
              <a:rPr lang="en-US" sz="1200" kern="1200" dirty="0" smtClean="0">
                <a:solidFill>
                  <a:schemeClr val="tx1"/>
                </a:solidFill>
                <a:latin typeface="+mn-lt"/>
                <a:ea typeface="+mn-ea"/>
                <a:cs typeface="+mn-cs"/>
              </a:rPr>
              <a:t>, and </a:t>
            </a:r>
            <a:r>
              <a:rPr lang="en-US" sz="1200" b="0" baseline="0" dirty="0" smtClean="0"/>
              <a:t>then do the following:</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to Slide</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Center</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Align Middle</a:t>
            </a:r>
            <a:r>
              <a:rPr lang="en-US" sz="1200" b="0" kern="1200" dirty="0" smtClean="0">
                <a:solidFill>
                  <a:schemeClr val="tx1"/>
                </a:solidFill>
                <a:latin typeface="+mn-lt"/>
                <a:ea typeface="+mn-ea"/>
                <a:cs typeface="+mn-cs"/>
              </a:rPr>
              <a:t>.</a:t>
            </a:r>
            <a:endParaRPr lang="en-US" sz="1200" b="0" baseline="0" dirty="0" smtClean="0"/>
          </a:p>
          <a:p>
            <a:pPr marL="228600" lvl="0" indent="-228600">
              <a:buFont typeface="+mj-lt"/>
              <a:buNone/>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second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second rectangle (smaller, red).</a:t>
            </a:r>
            <a:r>
              <a:rPr lang="en-US" sz="120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Note: </a:t>
            </a:r>
            <a:r>
              <a:rPr lang="en-US" sz="1200" kern="1200" dirty="0" smtClean="0">
                <a:solidFill>
                  <a:schemeClr val="tx1"/>
                </a:solidFill>
                <a:latin typeface="+mn-lt"/>
                <a:ea typeface="+mn-ea"/>
                <a:cs typeface="+mn-cs"/>
              </a:rPr>
              <a:t>For this animation effect, the first (largest, blue) rectangle remains stationary on the slide.)</a:t>
            </a:r>
          </a:p>
          <a:p>
            <a:pPr marL="228600" lvl="0" indent="-228600">
              <a:buFont typeface="+mj-lt"/>
              <a:buAutoNum type="arabicPeriod"/>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 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Add Effect</a:t>
            </a:r>
            <a:r>
              <a:rPr lang="en-US" sz="1200" kern="1200" dirty="0" smtClean="0">
                <a:solidFill>
                  <a:schemeClr val="tx1"/>
                </a:solidFill>
                <a:latin typeface="+mn-lt"/>
                <a:ea typeface="+mn-ea"/>
                <a:cs typeface="+mn-cs"/>
              </a:rPr>
              <a:t>, point to </a:t>
            </a:r>
            <a:r>
              <a:rPr lang="en-US" sz="1200" b="1" kern="1200" dirty="0" smtClean="0">
                <a:solidFill>
                  <a:schemeClr val="tx1"/>
                </a:solidFill>
                <a:latin typeface="+mn-lt"/>
                <a:ea typeface="+mn-ea"/>
                <a:cs typeface="+mn-cs"/>
              </a:rPr>
              <a:t>Motion Paths</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Right</a:t>
            </a:r>
            <a:r>
              <a:rPr lang="en-US" sz="1200" kern="1200" dirty="0" smtClean="0">
                <a:solidFill>
                  <a:schemeClr val="tx1"/>
                </a:solidFill>
                <a:latin typeface="+mn-lt"/>
                <a:ea typeface="+mn-ea"/>
                <a:cs typeface="+mn-cs"/>
              </a:rPr>
              <a:t>. </a:t>
            </a:r>
          </a:p>
          <a:p>
            <a:pPr marL="228600" lvl="0" indent="-228600">
              <a:buFont typeface="+mj-lt"/>
              <a:buAutoNum type="arabicPeriod"/>
            </a:pPr>
            <a:r>
              <a:rPr lang="en-US" sz="1200" kern="1200" dirty="0" smtClean="0">
                <a:solidFill>
                  <a:schemeClr val="tx1"/>
                </a:solidFill>
                <a:latin typeface="+mn-lt"/>
                <a:ea typeface="+mn-ea"/>
                <a:cs typeface="+mn-cs"/>
              </a:rPr>
              <a:t>On</a:t>
            </a:r>
            <a:r>
              <a:rPr lang="en-US" sz="1200" kern="1200" baseline="0" dirty="0" smtClean="0">
                <a:solidFill>
                  <a:schemeClr val="tx1"/>
                </a:solidFill>
                <a:latin typeface="+mn-lt"/>
                <a:ea typeface="+mn-ea"/>
                <a:cs typeface="+mn-cs"/>
              </a:rPr>
              <a:t> the slide, s</a:t>
            </a:r>
            <a:r>
              <a:rPr lang="en-US" sz="1200" kern="1200" dirty="0" smtClean="0">
                <a:solidFill>
                  <a:schemeClr val="tx1"/>
                </a:solidFill>
                <a:latin typeface="+mn-lt"/>
                <a:ea typeface="+mn-ea"/>
                <a:cs typeface="+mn-cs"/>
              </a:rPr>
              <a:t>elect motion path endpoint (red arrow), and drag the end of the path beyond the right edge of the slide. Select the motion path starting point (green arrow), and drag the starting point of the path beyond the left edge of the slide. </a:t>
            </a:r>
          </a:p>
          <a:p>
            <a:pPr marL="228600" lvl="0" indent="-228600">
              <a:buFont typeface="+mj-lt"/>
              <a:buAutoNum type="arabicPeriod"/>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a:t>
            </a:r>
            <a:r>
              <a:rPr lang="en-US" sz="1200" b="0" kern="1200" dirty="0" smtClean="0">
                <a:solidFill>
                  <a:schemeClr val="tx1"/>
                </a:solidFill>
                <a:latin typeface="+mn-lt"/>
                <a:ea typeface="+mn-ea"/>
                <a:cs typeface="+mn-cs"/>
              </a:rPr>
              <a:t>click the motion path animation effect,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Modify: Right</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b="0" kern="1200" dirty="0" smtClean="0">
                <a:solidFill>
                  <a:schemeClr val="tx1"/>
                </a:solidFill>
                <a:latin typeface="+mn-lt"/>
                <a:ea typeface="+mn-ea"/>
                <a:cs typeface="+mn-cs"/>
              </a:rPr>
              <a:t>Also</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motion path animation effect,</a:t>
            </a:r>
            <a:r>
              <a:rPr lang="en-US" sz="1200" kern="1200" baseline="0" dirty="0" smtClean="0">
                <a:solidFill>
                  <a:schemeClr val="tx1"/>
                </a:solidFill>
                <a:latin typeface="+mn-lt"/>
                <a:ea typeface="+mn-ea"/>
                <a:cs typeface="+mn-cs"/>
              </a:rPr>
              <a:t> and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Right</a:t>
            </a:r>
            <a:r>
              <a:rPr lang="en-US" sz="1200" b="0" kern="1200" dirty="0" smtClean="0">
                <a:solidFill>
                  <a:schemeClr val="tx1"/>
                </a:solidFill>
                <a:latin typeface="+mn-lt"/>
                <a:ea typeface="+mn-ea"/>
                <a:cs typeface="+mn-cs"/>
              </a:rPr>
              <a:t> dialog</a:t>
            </a:r>
            <a:r>
              <a:rPr lang="en-US" sz="1200" b="0" kern="1200" baseline="0" dirty="0" smtClean="0">
                <a:solidFill>
                  <a:schemeClr val="tx1"/>
                </a:solidFill>
                <a:latin typeface="+mn-lt"/>
                <a:ea typeface="+mn-ea"/>
                <a:cs typeface="+mn-cs"/>
              </a:rPr>
              <a:t> box, </a:t>
            </a:r>
            <a:r>
              <a:rPr lang="en-US" sz="1200" b="0" kern="1200" dirty="0" smtClean="0">
                <a:solidFill>
                  <a:schemeClr val="tx1"/>
                </a:solidFill>
                <a:latin typeface="+mn-lt"/>
                <a:ea typeface="+mn-ea"/>
                <a:cs typeface="+mn-cs"/>
              </a:rPr>
              <a:t>do the following:</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Timing</a:t>
            </a:r>
            <a:r>
              <a:rPr lang="en-US" sz="1200" kern="1200" dirty="0" smtClean="0">
                <a:solidFill>
                  <a:schemeClr val="tx1"/>
                </a:solidFill>
                <a:latin typeface="+mn-lt"/>
                <a:ea typeface="+mn-ea"/>
                <a:cs typeface="+mn-cs"/>
              </a:rPr>
              <a:t> tab, in 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3.55 seconds</a:t>
            </a:r>
            <a:r>
              <a:rPr lang="en-US" sz="1200" b="0" kern="1200" dirty="0" smtClean="0">
                <a:solidFill>
                  <a:schemeClr val="tx1"/>
                </a:solidFill>
                <a:latin typeface="+mn-lt"/>
                <a:ea typeface="+mn-ea"/>
                <a:cs typeface="+mn-cs"/>
              </a:rPr>
              <a:t>, and then</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kern="1200" dirty="0" smtClean="0">
                <a:solidFill>
                  <a:schemeClr val="tx1"/>
                </a:solidFill>
                <a:latin typeface="+mn-lt"/>
                <a:ea typeface="+mn-ea"/>
                <a:cs typeface="+mn-cs"/>
              </a:rPr>
              <a:t>, 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a:t>
            </a:r>
          </a:p>
          <a:p>
            <a:pPr marL="228600" lvl="0" indent="-228600">
              <a:buFont typeface="+mj-lt"/>
              <a:buAutoNum type="arabicPeriod"/>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third rectangle on this slide</a:t>
            </a:r>
            <a:r>
              <a:rPr lang="en-US" sz="1200" kern="1200" dirty="0" smtClean="0">
                <a:solidFill>
                  <a:schemeClr val="tx1"/>
                </a:solidFill>
                <a:latin typeface="+mn-lt"/>
                <a:ea typeface="+mn-ea"/>
                <a:cs typeface="+mn-cs"/>
              </a:rPr>
              <a:t>, do the following:</a:t>
            </a:r>
          </a:p>
          <a:p>
            <a:pPr marL="228600" lvl="0" indent="-228600">
              <a:buFont typeface="+mj-lt"/>
              <a:buAutoNum type="arabicPeriod"/>
            </a:pPr>
            <a:r>
              <a:rPr lang="en-US" sz="1200" kern="1200" dirty="0" smtClean="0">
                <a:solidFill>
                  <a:schemeClr val="tx1"/>
                </a:solidFill>
                <a:latin typeface="+mn-lt"/>
                <a:ea typeface="+mn-ea"/>
                <a:cs typeface="+mn-cs"/>
              </a:rPr>
              <a:t>Select the second (small, red) rectangle.</a:t>
            </a:r>
          </a:p>
          <a:p>
            <a:pPr marL="228600" lvl="0" indent="-228600">
              <a:buFont typeface="+mj-lt"/>
              <a:buAutoNum type="arabicPeriod"/>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 the arrow under </a:t>
            </a:r>
            <a:r>
              <a:rPr lang="en-US" sz="1200" b="1" kern="1200" dirty="0" smtClean="0">
                <a:solidFill>
                  <a:schemeClr val="tx1"/>
                </a:solidFill>
                <a:latin typeface="+mn-lt"/>
                <a:ea typeface="+mn-ea"/>
                <a:cs typeface="+mn-cs"/>
              </a:rPr>
              <a:t>Paste</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Duplicate</a:t>
            </a:r>
            <a:r>
              <a:rPr lang="en-US" sz="1200" b="0" kern="1200" dirty="0" smtClean="0">
                <a:solidFill>
                  <a:schemeClr val="tx1"/>
                </a:solidFill>
                <a:latin typeface="+mn-lt"/>
                <a:ea typeface="+mn-ea"/>
                <a:cs typeface="+mn-cs"/>
              </a:rPr>
              <a:t>, and</a:t>
            </a:r>
            <a:r>
              <a:rPr lang="en-US" sz="1200" b="0" kern="1200" baseline="0" dirty="0" smtClean="0">
                <a:solidFill>
                  <a:schemeClr val="tx1"/>
                </a:solidFill>
                <a:latin typeface="+mn-lt"/>
                <a:ea typeface="+mn-ea"/>
                <a:cs typeface="+mn-cs"/>
              </a:rPr>
              <a:t> then drag the new rectangle (along with the new motion path) above the other rectangles</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Repeat this step three more times until there is a total of six rectangles (including the original two).</a:t>
            </a:r>
            <a:r>
              <a:rPr lang="en-US" sz="1200" b="1" kern="1200" dirty="0" smtClean="0">
                <a:solidFill>
                  <a:schemeClr val="tx1"/>
                </a:solidFill>
                <a:latin typeface="+mn-lt"/>
                <a:ea typeface="+mn-ea"/>
                <a:cs typeface="+mn-cs"/>
              </a:rPr>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third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3.16”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79</a:t>
            </a:r>
            <a:r>
              <a:rPr lang="en-US" sz="1200" b="0" dirty="0" smtClean="0"/>
              <a:t>, Green: </a:t>
            </a:r>
            <a:r>
              <a:rPr lang="en-US" sz="1200" b="1" dirty="0" smtClean="0"/>
              <a:t>129</a:t>
            </a:r>
            <a:r>
              <a:rPr lang="en-US" sz="1200" b="0" dirty="0" smtClean="0"/>
              <a:t>, Blue: </a:t>
            </a:r>
            <a:r>
              <a:rPr lang="en-US" sz="1200" b="1" dirty="0" smtClean="0"/>
              <a:t>189</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I</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third 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third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3.1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third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AutoNum type="arabicPeriod"/>
            </a:pP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fourth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fourth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1.68”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50%</a:t>
            </a:r>
            <a:r>
              <a:rPr lang="en-US" sz="1200" b="0" kern="1200" baseline="0" dirty="0" smtClean="0">
                <a:solidFill>
                  <a:schemeClr val="tx1"/>
                </a:solidFill>
                <a:latin typeface="+mn-lt"/>
                <a:ea typeface="+mn-ea"/>
                <a:cs typeface="+mn-cs"/>
              </a:rPr>
              <a:t> (sixth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fourth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fourth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3.95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fourth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fifth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127</a:t>
            </a:r>
            <a:r>
              <a:rPr lang="en-US" sz="1200" dirty="0" smtClean="0"/>
              <a:t>, </a:t>
            </a:r>
            <a:r>
              <a:rPr lang="en-US" sz="1200" b="0" dirty="0" smtClean="0"/>
              <a:t>Green:</a:t>
            </a:r>
            <a:r>
              <a:rPr lang="en-US" sz="1200" dirty="0" smtClean="0"/>
              <a:t> </a:t>
            </a:r>
            <a:r>
              <a:rPr lang="en-US" sz="1200" b="1" dirty="0" smtClean="0"/>
              <a:t>140</a:t>
            </a:r>
            <a:r>
              <a:rPr lang="en-US" sz="1200" dirty="0" smtClean="0"/>
              <a:t>, </a:t>
            </a:r>
            <a:r>
              <a:rPr lang="en-US" sz="1200" b="0" dirty="0" smtClean="0"/>
              <a:t>Blue: </a:t>
            </a:r>
            <a:r>
              <a:rPr lang="en-US" sz="1200" b="1" dirty="0" smtClean="0"/>
              <a:t>60</a:t>
            </a:r>
            <a:r>
              <a:rPr lang="en-US" sz="1200" b="0" kern="1200" baseline="0" dirty="0" smtClean="0">
                <a:solidFill>
                  <a:schemeClr val="tx1"/>
                </a:solidFill>
                <a:latin typeface="+mn-lt"/>
                <a:ea typeface="+mn-ea"/>
                <a:cs typeface="+mn-cs"/>
              </a:rPr>
              <a: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fifth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5.3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fifth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None/>
            </a:pPr>
            <a:r>
              <a:rPr lang="en-US" sz="1200" kern="1200" dirty="0" smtClean="0">
                <a:solidFill>
                  <a:schemeClr val="tx1"/>
                </a:solidFill>
                <a:latin typeface="+mn-lt"/>
                <a:ea typeface="+mn-ea"/>
                <a:cs typeface="+mn-cs"/>
              </a:rPr>
              <a:t> </a:t>
            </a: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sixth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sixth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0.98”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25%</a:t>
            </a:r>
            <a:r>
              <a:rPr lang="en-US" sz="1200" b="0" kern="1200" baseline="0" dirty="0" smtClean="0">
                <a:solidFill>
                  <a:schemeClr val="tx1"/>
                </a:solidFill>
                <a:latin typeface="+mn-lt"/>
                <a:ea typeface="+mn-ea"/>
                <a:cs typeface="+mn-cs"/>
              </a:rPr>
              <a:t> (fifth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sixth 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sixth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0" kern="1200" baseline="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4.2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sixth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indent="-228600">
              <a:buFont typeface="+mj-lt"/>
              <a:buAutoNum type="arabicPeriod"/>
            </a:pP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r>
              <a:rPr lang="en-US" sz="1200" dirty="0" smtClean="0"/>
              <a:t>To reproduce the background effects on this slide, do the following:</a:t>
            </a:r>
          </a:p>
          <a:p>
            <a:pPr marL="228600" lvl="0" indent="-228600">
              <a:buFont typeface="+mj-lt"/>
              <a:buAutoNum type="arabicPeriod"/>
            </a:pPr>
            <a:r>
              <a:rPr lang="en-US" sz="1200" kern="1200" dirty="0" smtClean="0">
                <a:solidFill>
                  <a:schemeClr val="tx1"/>
                </a:solidFill>
                <a:latin typeface="+mn-lt"/>
                <a:ea typeface="+mn-ea"/>
                <a:cs typeface="+mn-cs"/>
              </a:rPr>
              <a:t>Right-click the slide background area, and then click </a:t>
            </a:r>
            <a:r>
              <a:rPr lang="en-US" sz="1200" b="1" kern="1200" dirty="0" smtClean="0">
                <a:solidFill>
                  <a:schemeClr val="tx1"/>
                </a:solidFill>
                <a:latin typeface="+mn-lt"/>
                <a:ea typeface="+mn-ea"/>
                <a:cs typeface="+mn-cs"/>
              </a:rPr>
              <a:t>Format Background</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Format Background </a:t>
            </a:r>
            <a:r>
              <a:rPr lang="en-US" sz="1200" kern="1200" dirty="0" smtClean="0">
                <a:solidFill>
                  <a:schemeClr val="tx1"/>
                </a:solidFill>
                <a:latin typeface="+mn-lt"/>
                <a:ea typeface="+mn-ea"/>
                <a:cs typeface="+mn-cs"/>
              </a:rPr>
              <a:t>dialog box,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left pane, select </a:t>
            </a:r>
            <a:r>
              <a:rPr lang="en-US" sz="1200" b="1" kern="1200" dirty="0" smtClean="0">
                <a:solidFill>
                  <a:schemeClr val="tx1"/>
                </a:solidFill>
                <a:latin typeface="+mn-lt"/>
                <a:ea typeface="+mn-ea"/>
                <a:cs typeface="+mn-cs"/>
              </a:rPr>
              <a:t>Gradient fill</a:t>
            </a:r>
            <a:r>
              <a:rPr lang="en-US" sz="1200" kern="1200" dirty="0" smtClean="0">
                <a:solidFill>
                  <a:schemeClr val="tx1"/>
                </a:solidFill>
                <a:latin typeface="+mn-lt"/>
                <a:ea typeface="+mn-ea"/>
                <a:cs typeface="+mn-cs"/>
              </a:rPr>
              <a:t> in the right pane, and then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Type</a:t>
            </a:r>
            <a:r>
              <a:rPr lang="en-US" sz="1200" kern="1200" dirty="0" smtClean="0">
                <a:solidFill>
                  <a:schemeClr val="tx1"/>
                </a:solidFill>
                <a:latin typeface="+mn-lt"/>
                <a:ea typeface="+mn-ea"/>
                <a:cs typeface="+mn-cs"/>
              </a:rPr>
              <a:t> list, select </a:t>
            </a:r>
            <a:r>
              <a:rPr lang="en-US" sz="1200" b="1" kern="1200" dirty="0" smtClean="0">
                <a:solidFill>
                  <a:schemeClr val="tx1"/>
                </a:solidFill>
                <a:latin typeface="+mn-lt"/>
                <a:ea typeface="+mn-ea"/>
                <a:cs typeface="+mn-cs"/>
              </a:rPr>
              <a:t>Radial</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Direction</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From Center </a:t>
            </a:r>
            <a:r>
              <a:rPr lang="en-US" sz="1200" b="0" kern="1200" dirty="0" smtClean="0">
                <a:solidFill>
                  <a:schemeClr val="tx1"/>
                </a:solidFill>
                <a:latin typeface="+mn-lt"/>
                <a:ea typeface="+mn-ea"/>
                <a:cs typeface="+mn-cs"/>
              </a:rPr>
              <a:t>(third option from the left). </a:t>
            </a:r>
            <a:endParaRPr lang="en-US" sz="120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Add</a:t>
            </a:r>
            <a:r>
              <a:rPr lang="en-US" sz="1200" b="0" kern="1200" dirty="0" smtClean="0">
                <a:solidFill>
                  <a:schemeClr val="tx1"/>
                </a:solidFill>
                <a:latin typeface="+mn-lt"/>
                <a:ea typeface="+mn-ea"/>
                <a:cs typeface="+mn-cs"/>
              </a:rPr>
              <a:t> or </a:t>
            </a:r>
            <a:r>
              <a:rPr lang="en-US" sz="1200" b="1" kern="1200" dirty="0" smtClean="0">
                <a:solidFill>
                  <a:schemeClr val="tx1"/>
                </a:solidFill>
                <a:latin typeface="+mn-lt"/>
                <a:ea typeface="+mn-ea"/>
                <a:cs typeface="+mn-cs"/>
              </a:rPr>
              <a:t>Remove</a:t>
            </a:r>
            <a:r>
              <a:rPr lang="en-US" sz="1200" kern="1200" dirty="0" smtClean="0">
                <a:solidFill>
                  <a:schemeClr val="tx1"/>
                </a:solidFill>
                <a:latin typeface="+mn-lt"/>
                <a:ea typeface="+mn-ea"/>
                <a:cs typeface="+mn-cs"/>
              </a:rPr>
              <a:t> until two stops appear in the drop-down list.</a:t>
            </a:r>
          </a:p>
          <a:p>
            <a:pPr marL="228600" lvl="0" indent="-228600">
              <a:buFont typeface="+mj-lt"/>
              <a:buAutoNum type="arabicPeriod"/>
            </a:pPr>
            <a:r>
              <a:rPr lang="en-US" sz="1200" kern="1200" dirty="0" smtClean="0">
                <a:solidFill>
                  <a:schemeClr val="tx1"/>
                </a:solidFill>
                <a:latin typeface="+mn-lt"/>
                <a:ea typeface="+mn-ea"/>
                <a:cs typeface="+mn-cs"/>
              </a:rPr>
              <a:t>Also 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customize the gradient stops that you added as follows:</a:t>
            </a: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1 </a:t>
            </a:r>
            <a:r>
              <a:rPr lang="en-US" sz="1200" kern="1200" dirty="0" smtClean="0">
                <a:solidFill>
                  <a:schemeClr val="tx1"/>
                </a:solidFill>
                <a:latin typeface="+mn-lt"/>
                <a:ea typeface="+mn-ea"/>
                <a:cs typeface="+mn-cs"/>
              </a:rPr>
              <a:t>from the list, and then do the following:</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b="0" kern="120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a:t>
            </a:r>
            <a:r>
              <a:rPr lang="en-US" sz="1200" b="1" kern="1200" dirty="0" smtClean="0">
                <a:solidFill>
                  <a:schemeClr val="tx1"/>
                </a:solidFill>
                <a:latin typeface="+mn-lt"/>
                <a:ea typeface="+mn-ea"/>
                <a:cs typeface="+mn-cs"/>
              </a:rPr>
              <a:t>Black, Text 1, Lighter 50%</a:t>
            </a:r>
            <a:r>
              <a:rPr lang="en-US" sz="1200" b="0" kern="1200" baseline="0" dirty="0" smtClean="0">
                <a:solidFill>
                  <a:schemeClr val="tx1"/>
                </a:solidFill>
                <a:latin typeface="+mn-lt"/>
                <a:ea typeface="+mn-ea"/>
                <a:cs typeface="+mn-cs"/>
              </a:rPr>
              <a:t> (second row, second option from the left).</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2 </a:t>
            </a:r>
            <a:r>
              <a:rPr lang="en-US" sz="1200" kern="1200" dirty="0" smtClean="0">
                <a:solidFill>
                  <a:schemeClr val="tx1"/>
                </a:solidFill>
                <a:latin typeface="+mn-lt"/>
                <a:ea typeface="+mn-ea"/>
                <a:cs typeface="+mn-cs"/>
              </a:rPr>
              <a:t>from the list, and then do the following: </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Black, Text 1 </a:t>
            </a:r>
            <a:r>
              <a:rPr lang="en-US" sz="1200" b="0" kern="1200" baseline="0" dirty="0" smtClean="0">
                <a:solidFill>
                  <a:schemeClr val="tx1"/>
                </a:solidFill>
                <a:latin typeface="+mn-lt"/>
                <a:ea typeface="+mn-ea"/>
                <a:cs typeface="+mn-cs"/>
              </a:rPr>
              <a:t>(first row, second option from the left).</a:t>
            </a:r>
            <a:endParaRPr lang="en-US" sz="1200" b="0" baseline="0" dirty="0" smtClean="0"/>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Tree>
    <p:extLst>
      <p:ext uri="{BB962C8B-B14F-4D97-AF65-F5344CB8AC3E}">
        <p14:creationId xmlns:p14="http://schemas.microsoft.com/office/powerpoint/2010/main" val="1405250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00000"/>
              </a:lnSpc>
              <a:buFont typeface="Arial" panose="020B0604020202020204" pitchFamily="34" charset="0"/>
              <a:buChar char="•"/>
            </a:pPr>
            <a:r>
              <a:rPr lang="en-US" dirty="0" smtClean="0"/>
              <a:t>Requirements and Design with Development</a:t>
            </a:r>
          </a:p>
          <a:p>
            <a:pPr marL="1085850" lvl="1" indent="-342900">
              <a:lnSpc>
                <a:spcPct val="100000"/>
              </a:lnSpc>
              <a:buFont typeface="Arial" panose="020B0604020202020204" pitchFamily="34" charset="0"/>
              <a:buChar char="•"/>
            </a:pPr>
            <a:r>
              <a:rPr lang="en-US" dirty="0" smtClean="0"/>
              <a:t>Requirements with early code POCs</a:t>
            </a:r>
          </a:p>
          <a:p>
            <a:pPr marL="1085850" lvl="1" indent="-342900">
              <a:lnSpc>
                <a:spcPct val="100000"/>
              </a:lnSpc>
              <a:buFont typeface="Arial" panose="020B0604020202020204" pitchFamily="34" charset="0"/>
              <a:buChar char="•"/>
            </a:pPr>
            <a:r>
              <a:rPr lang="en-US" dirty="0" smtClean="0"/>
              <a:t>Data Flow Analysis with Algorithm Development</a:t>
            </a:r>
          </a:p>
          <a:p>
            <a:pPr marL="1085850" lvl="1" indent="-342900">
              <a:lnSpc>
                <a:spcPct val="100000"/>
              </a:lnSpc>
              <a:buFont typeface="Arial" panose="020B0604020202020204" pitchFamily="34" charset="0"/>
              <a:buChar char="•"/>
            </a:pPr>
            <a:r>
              <a:rPr lang="en-US" dirty="0" smtClean="0"/>
              <a:t>Object Models with Java Class Development</a:t>
            </a:r>
          </a:p>
          <a:p>
            <a:pPr marL="342900" indent="-342900">
              <a:lnSpc>
                <a:spcPct val="100000"/>
              </a:lnSpc>
              <a:buFont typeface="Arial" panose="020B0604020202020204" pitchFamily="34" charset="0"/>
              <a:buChar char="•"/>
            </a:pPr>
            <a:r>
              <a:rPr lang="en-US" dirty="0" smtClean="0"/>
              <a:t>Code – Code - Code</a:t>
            </a:r>
          </a:p>
          <a:p>
            <a:pPr marL="1085850" lvl="1" indent="-342900">
              <a:lnSpc>
                <a:spcPct val="100000"/>
              </a:lnSpc>
              <a:buFont typeface="Arial" panose="020B0604020202020204" pitchFamily="34" charset="0"/>
              <a:buChar char="•"/>
            </a:pPr>
            <a:r>
              <a:rPr lang="en-US" dirty="0" smtClean="0"/>
              <a:t>Verification via walkthroughs</a:t>
            </a:r>
          </a:p>
          <a:p>
            <a:pPr marL="1085850" lvl="1" indent="-342900">
              <a:lnSpc>
                <a:spcPct val="100000"/>
              </a:lnSpc>
              <a:buFont typeface="Arial" panose="020B0604020202020204" pitchFamily="34" charset="0"/>
              <a:buChar char="•"/>
            </a:pPr>
            <a:r>
              <a:rPr lang="en-US" dirty="0" smtClean="0"/>
              <a:t>Requirements trace matrix</a:t>
            </a:r>
          </a:p>
          <a:p>
            <a:pPr marL="1085850" lvl="1" indent="-342900">
              <a:lnSpc>
                <a:spcPct val="100000"/>
              </a:lnSpc>
              <a:buFont typeface="Arial" panose="020B0604020202020204" pitchFamily="34" charset="0"/>
              <a:buChar char="•"/>
            </a:pPr>
            <a:r>
              <a:rPr lang="en-US" dirty="0" smtClean="0"/>
              <a:t>Test Plan and script development</a:t>
            </a:r>
          </a:p>
          <a:p>
            <a:pPr marL="1085850" lvl="1" indent="-342900">
              <a:lnSpc>
                <a:spcPct val="100000"/>
              </a:lnSpc>
              <a:buFont typeface="Arial" panose="020B0604020202020204" pitchFamily="34" charset="0"/>
              <a:buChar char="•"/>
            </a:pPr>
            <a:r>
              <a:rPr lang="en-US" dirty="0" smtClean="0"/>
              <a:t>Test Materials Development from Test Runs</a:t>
            </a:r>
          </a:p>
          <a:p>
            <a:pPr marL="342900" indent="-342900">
              <a:lnSpc>
                <a:spcPct val="100000"/>
              </a:lnSpc>
              <a:buFont typeface="Arial" panose="020B0604020202020204" pitchFamily="34" charset="0"/>
              <a:buChar char="•"/>
            </a:pPr>
            <a:r>
              <a:rPr lang="en-US" dirty="0" smtClean="0"/>
              <a:t>Code with Unit and System Testing</a:t>
            </a:r>
          </a:p>
          <a:p>
            <a:pPr marL="1085850" lvl="1" indent="-342900">
              <a:lnSpc>
                <a:spcPct val="100000"/>
              </a:lnSpc>
              <a:buFont typeface="Arial" panose="020B0604020202020204" pitchFamily="34" charset="0"/>
              <a:buChar char="•"/>
            </a:pPr>
            <a:r>
              <a:rPr lang="en-US" dirty="0" smtClean="0"/>
              <a:t>Demonstrations of working code parts</a:t>
            </a:r>
          </a:p>
          <a:p>
            <a:pPr marL="1085850" lvl="1" indent="-342900">
              <a:lnSpc>
                <a:spcPct val="100000"/>
              </a:lnSpc>
              <a:buFont typeface="Arial" panose="020B0604020202020204" pitchFamily="34" charset="0"/>
              <a:buChar char="•"/>
            </a:pPr>
            <a:r>
              <a:rPr lang="en-US" dirty="0" smtClean="0"/>
              <a:t>Internal unit testing for verification</a:t>
            </a:r>
          </a:p>
          <a:p>
            <a:pPr marL="1085850" lvl="1" indent="-342900">
              <a:lnSpc>
                <a:spcPct val="100000"/>
              </a:lnSpc>
              <a:buFont typeface="Arial" panose="020B0604020202020204" pitchFamily="34" charset="0"/>
              <a:buChar char="•"/>
            </a:pPr>
            <a:r>
              <a:rPr lang="en-US" dirty="0" smtClean="0"/>
              <a:t>Output to external tools for system validation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14</a:t>
            </a:fld>
            <a:endParaRPr lang="en-US"/>
          </a:p>
        </p:txBody>
      </p:sp>
    </p:spTree>
    <p:extLst>
      <p:ext uri="{BB962C8B-B14F-4D97-AF65-F5344CB8AC3E}">
        <p14:creationId xmlns:p14="http://schemas.microsoft.com/office/powerpoint/2010/main" val="6191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15</a:t>
            </a:fld>
            <a:endParaRPr lang="en-US"/>
          </a:p>
        </p:txBody>
      </p:sp>
    </p:spTree>
    <p:extLst>
      <p:ext uri="{BB962C8B-B14F-4D97-AF65-F5344CB8AC3E}">
        <p14:creationId xmlns:p14="http://schemas.microsoft.com/office/powerpoint/2010/main" val="1010928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0" y="360045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601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50305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421911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vl1pPr>
          </a:lstStyle>
          <a:p>
            <a:r>
              <a:rPr lang="en-US" dirty="0" smtClean="0"/>
              <a:t>Click To Edit Master Title Style</a:t>
            </a:r>
            <a:endParaRPr lang="en-US" dirty="0"/>
          </a:p>
        </p:txBody>
      </p:sp>
      <p:sp>
        <p:nvSpPr>
          <p:cNvPr id="3" name="Content Placeholder 2"/>
          <p:cNvSpPr>
            <a:spLocks noGrp="1"/>
          </p:cNvSpPr>
          <p:nvPr>
            <p:ph idx="1" hasCustomPrompt="1"/>
          </p:nvPr>
        </p:nvSpPr>
        <p:spPr>
          <a:xfrm>
            <a:off x="268111" y="1193753"/>
            <a:ext cx="8418689" cy="4735688"/>
          </a:xfrm>
        </p:spPr>
        <p:txBody>
          <a:bodyPr/>
          <a:lstStyle>
            <a:lvl1pPr>
              <a:lnSpc>
                <a:spcPct val="150000"/>
              </a:lnSpc>
              <a:defRPr/>
            </a:lvl1pPr>
            <a:lvl2pPr>
              <a:lnSpc>
                <a:spcPct val="150000"/>
              </a:lnSpc>
              <a:defRPr/>
            </a:lvl2pPr>
            <a:lvl3pPr>
              <a:lnSpc>
                <a:spcPct val="150000"/>
              </a:lnSpc>
              <a:defRPr/>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1026057"/>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715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1"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864380"/>
            <a:ext cx="7772400" cy="1500187"/>
          </a:xfrm>
        </p:spPr>
        <p:txBody>
          <a:bodyPr anchor="b"/>
          <a:lstStyle>
            <a:lvl1pPr marL="0" indent="0">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440690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8578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2948084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452952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7047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3074204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039334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063551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1111" y="105306"/>
            <a:ext cx="8545689"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8111" y="1444979"/>
            <a:ext cx="8418689" cy="473568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94954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457200" rtl="0" eaLnBrk="1" latinLnBrk="0" hangingPunct="1">
        <a:spcBef>
          <a:spcPct val="0"/>
        </a:spcBef>
        <a:buNone/>
        <a:defRPr sz="3600" b="0" i="0" kern="1200">
          <a:solidFill>
            <a:schemeClr val="tx1"/>
          </a:solidFill>
          <a:latin typeface="Avenir Book"/>
          <a:ea typeface="+mj-ea"/>
          <a:cs typeface="Avenir Book"/>
        </a:defRPr>
      </a:lvl1pPr>
    </p:titleStyle>
    <p:bodyStyle>
      <a:lvl1pPr marL="0" indent="0" algn="l" defTabSz="457200" rtl="0" eaLnBrk="1" latinLnBrk="0" hangingPunct="1">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algn="ctr"/>
            <a:r>
              <a:rPr lang="en-US" dirty="0" smtClean="0"/>
              <a:t>GP GENIE Project Presentation</a:t>
            </a:r>
            <a:endParaRPr lang="en-US" dirty="0"/>
          </a:p>
        </p:txBody>
      </p:sp>
      <p:sp>
        <p:nvSpPr>
          <p:cNvPr id="7" name="Subtitle 6"/>
          <p:cNvSpPr>
            <a:spLocks noGrp="1"/>
          </p:cNvSpPr>
          <p:nvPr>
            <p:ph type="subTitle" idx="1"/>
          </p:nvPr>
        </p:nvSpPr>
        <p:spPr>
          <a:xfrm>
            <a:off x="250843" y="3964600"/>
            <a:ext cx="8207357" cy="613934"/>
          </a:xfrm>
        </p:spPr>
        <p:txBody>
          <a:bodyPr>
            <a:noAutofit/>
          </a:bodyPr>
          <a:lstStyle/>
          <a:p>
            <a:pPr algn="l"/>
            <a:r>
              <a:rPr lang="en-US" sz="1700" dirty="0" smtClean="0">
                <a:solidFill>
                  <a:schemeClr val="tx1">
                    <a:lumMod val="65000"/>
                    <a:lumOff val="35000"/>
                  </a:schemeClr>
                </a:solidFill>
              </a:rPr>
              <a:t>Ujin Han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Susan </a:t>
            </a:r>
            <a:r>
              <a:rPr lang="en-US" sz="1700" dirty="0" err="1" smtClean="0">
                <a:solidFill>
                  <a:schemeClr val="tx1">
                    <a:lumMod val="65000"/>
                    <a:lumOff val="35000"/>
                  </a:schemeClr>
                </a:solidFill>
              </a:rPr>
              <a:t>Mairs</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Li Wang </a:t>
            </a:r>
            <a:r>
              <a:rPr lang="en-US" sz="1700" dirty="0" err="1" smtClean="0">
                <a:solidFill>
                  <a:schemeClr val="tx1">
                    <a:lumMod val="65000"/>
                    <a:lumOff val="35000"/>
                  </a:schemeClr>
                </a:solidFill>
                <a:latin typeface="Lucida Grande"/>
                <a:ea typeface="Lucida Grande"/>
                <a:cs typeface="Lucida Grande"/>
              </a:rPr>
              <a:t>Ι</a:t>
            </a:r>
            <a:r>
              <a:rPr lang="en-US" sz="1700" dirty="0">
                <a:solidFill>
                  <a:schemeClr val="tx1">
                    <a:lumMod val="65000"/>
                    <a:lumOff val="35000"/>
                  </a:schemeClr>
                </a:solidFill>
              </a:rPr>
              <a:t> </a:t>
            </a:r>
            <a:r>
              <a:rPr lang="en-US" sz="1700" dirty="0" smtClean="0">
                <a:solidFill>
                  <a:schemeClr val="tx1">
                    <a:lumMod val="65000"/>
                    <a:lumOff val="35000"/>
                  </a:schemeClr>
                </a:solidFill>
              </a:rPr>
              <a:t>Justin </a:t>
            </a:r>
            <a:r>
              <a:rPr lang="en-US" sz="1700" dirty="0" err="1" smtClean="0">
                <a:solidFill>
                  <a:schemeClr val="tx1">
                    <a:lumMod val="65000"/>
                    <a:lumOff val="35000"/>
                  </a:schemeClr>
                </a:solidFill>
              </a:rPr>
              <a:t>Florkiah</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Roger Peterson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Felista</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Mpanga</a:t>
            </a:r>
            <a:endParaRPr lang="en-US" sz="1700" dirty="0">
              <a:solidFill>
                <a:schemeClr val="tx1">
                  <a:lumMod val="65000"/>
                  <a:lumOff val="35000"/>
                </a:schemeClr>
              </a:solidFill>
            </a:endParaRPr>
          </a:p>
        </p:txBody>
      </p:sp>
    </p:spTree>
    <p:extLst>
      <p:ext uri="{BB962C8B-B14F-4D97-AF65-F5344CB8AC3E}">
        <p14:creationId xmlns:p14="http://schemas.microsoft.com/office/powerpoint/2010/main" val="166326162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Content Placeholder 2"/>
          <p:cNvSpPr>
            <a:spLocks noGrp="1"/>
          </p:cNvSpPr>
          <p:nvPr>
            <p:ph idx="1"/>
          </p:nvPr>
        </p:nvSpPr>
        <p:spPr/>
        <p:txBody>
          <a:bodyPr/>
          <a:lstStyle/>
          <a:p>
            <a:r>
              <a:rPr lang="en-US" dirty="0" smtClean="0"/>
              <a:t>Branch testing – Negative and Positive</a:t>
            </a:r>
          </a:p>
          <a:p>
            <a:r>
              <a:rPr lang="en-US" dirty="0" smtClean="0"/>
              <a:t>Unit testing – Cycle test</a:t>
            </a:r>
          </a:p>
          <a:p>
            <a:r>
              <a:rPr lang="en-US" dirty="0" smtClean="0"/>
              <a:t>Integration and system testing</a:t>
            </a:r>
          </a:p>
          <a:p>
            <a:r>
              <a:rPr lang="en-US" dirty="0" smtClean="0"/>
              <a:t>Code Review – Requirement met by verification</a:t>
            </a: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030" name="Picture 6" descr="C:\Users\ROGERP~1\AppData\Local\Temp\SNAGHTMLe13537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562" y="4604785"/>
            <a:ext cx="7077868" cy="115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23302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Highlights</a:t>
            </a:r>
            <a:endParaRPr lang="en-US" dirty="0"/>
          </a:p>
        </p:txBody>
      </p:sp>
      <p:sp>
        <p:nvSpPr>
          <p:cNvPr id="3" name="Text Placeholder 2"/>
          <p:cNvSpPr>
            <a:spLocks noGrp="1"/>
          </p:cNvSpPr>
          <p:nvPr>
            <p:ph type="body" idx="1"/>
          </p:nvPr>
        </p:nvSpPr>
        <p:spPr/>
        <p:txBody>
          <a:bodyPr/>
          <a:lstStyle/>
          <a:p>
            <a:r>
              <a:rPr lang="en-US" dirty="0" smtClean="0"/>
              <a:t>Roger Peterson, Susan </a:t>
            </a:r>
            <a:r>
              <a:rPr lang="en-US" dirty="0" err="1" smtClean="0"/>
              <a:t>Mairs</a:t>
            </a:r>
            <a:r>
              <a:rPr lang="en-US" dirty="0" smtClean="0"/>
              <a:t>, Li Wang</a:t>
            </a:r>
            <a:endParaRPr lang="en-US" dirty="0"/>
          </a:p>
        </p:txBody>
      </p:sp>
    </p:spTree>
    <p:extLst>
      <p:ext uri="{BB962C8B-B14F-4D97-AF65-F5344CB8AC3E}">
        <p14:creationId xmlns:p14="http://schemas.microsoft.com/office/powerpoint/2010/main" val="19241518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normAutofit/>
          </a:bodyPr>
          <a:lstStyle/>
          <a:p>
            <a:r>
              <a:rPr lang="en-US" dirty="0" smtClean="0"/>
              <a:t>Selection </a:t>
            </a:r>
            <a:r>
              <a:rPr lang="en-US" dirty="0"/>
              <a:t>of </a:t>
            </a:r>
            <a:r>
              <a:rPr lang="en-US" dirty="0" smtClean="0"/>
              <a:t>Software </a:t>
            </a:r>
            <a:r>
              <a:rPr lang="en-US" dirty="0"/>
              <a:t>D</a:t>
            </a:r>
            <a:r>
              <a:rPr lang="en-US" dirty="0" smtClean="0"/>
              <a:t>evelopment </a:t>
            </a:r>
            <a:r>
              <a:rPr lang="en-US" dirty="0"/>
              <a:t>M</a:t>
            </a:r>
            <a:r>
              <a:rPr lang="en-US" dirty="0" smtClean="0"/>
              <a:t>odel </a:t>
            </a:r>
            <a:endParaRPr lang="en-US" dirty="0"/>
          </a:p>
        </p:txBody>
      </p:sp>
      <p:sp>
        <p:nvSpPr>
          <p:cNvPr id="3" name="Content Placeholder 2"/>
          <p:cNvSpPr>
            <a:spLocks noGrp="1"/>
          </p:cNvSpPr>
          <p:nvPr>
            <p:ph idx="1"/>
          </p:nvPr>
        </p:nvSpPr>
        <p:spPr/>
        <p:txBody>
          <a:bodyPr/>
          <a:lstStyle/>
          <a:p>
            <a:r>
              <a:rPr lang="en-US" dirty="0" smtClean="0"/>
              <a:t>Careful consideration to all the models </a:t>
            </a:r>
          </a:p>
          <a:p>
            <a:pPr>
              <a:spcBef>
                <a:spcPts val="0"/>
              </a:spcBef>
            </a:pPr>
            <a:r>
              <a:rPr lang="en-US" sz="1600" u="sng" dirty="0" smtClean="0"/>
              <a:t>Criteria</a:t>
            </a:r>
            <a:r>
              <a:rPr lang="en-US" sz="1600" dirty="0" smtClean="0"/>
              <a:t>:</a:t>
            </a:r>
          </a:p>
          <a:p>
            <a:pPr>
              <a:spcBef>
                <a:spcPts val="0"/>
              </a:spcBef>
            </a:pPr>
            <a:r>
              <a:rPr lang="en-US" sz="1600" dirty="0" smtClean="0"/>
              <a:t>Work </a:t>
            </a:r>
            <a:r>
              <a:rPr lang="en-US" sz="1600" dirty="0"/>
              <a:t>in parallel </a:t>
            </a:r>
            <a:r>
              <a:rPr lang="en-US" sz="1600" dirty="0" smtClean="0"/>
              <a:t>to validate </a:t>
            </a:r>
            <a:r>
              <a:rPr lang="en-US" sz="1600" dirty="0"/>
              <a:t>while developing </a:t>
            </a:r>
            <a:r>
              <a:rPr lang="en-US" sz="1600" dirty="0" smtClean="0"/>
              <a:t>the code</a:t>
            </a:r>
          </a:p>
          <a:p>
            <a:pPr>
              <a:spcBef>
                <a:spcPts val="0"/>
              </a:spcBef>
            </a:pPr>
            <a:r>
              <a:rPr lang="en-US" sz="1600" dirty="0" smtClean="0"/>
              <a:t>Provides </a:t>
            </a:r>
            <a:r>
              <a:rPr lang="en-US" sz="1600" dirty="0"/>
              <a:t>most flexibility and change towards the end </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90975" y="3560957"/>
            <a:ext cx="4090391" cy="2019769"/>
          </a:xfrm>
          <a:prstGeom prst="rect">
            <a:avLst/>
          </a:prstGeom>
          <a:noFill/>
          <a:ln w="9525">
            <a:noFill/>
            <a:miter lim="800000"/>
            <a:headEnd/>
            <a:tailEnd/>
          </a:ln>
        </p:spPr>
      </p:pic>
      <p:pic>
        <p:nvPicPr>
          <p:cNvPr id="29" name="Picture 4" descr="C:\Users\ROGERP~1\AppData\Local\Temp\SNAGHTMLe086f3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19" y="3245542"/>
            <a:ext cx="2917448" cy="2967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172689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177980" y="2471076"/>
            <a:ext cx="1869076"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Development</a:t>
            </a:r>
            <a:endParaRPr lang="en-US" dirty="0"/>
          </a:p>
        </p:txBody>
      </p:sp>
      <p:sp>
        <p:nvSpPr>
          <p:cNvPr id="4" name="Right Arrow 3"/>
          <p:cNvSpPr/>
          <p:nvPr/>
        </p:nvSpPr>
        <p:spPr>
          <a:xfrm>
            <a:off x="216709" y="2443113"/>
            <a:ext cx="1748246" cy="1371600"/>
          </a:xfrm>
          <a:prstGeom prst="rightArrow">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600" dirty="0" smtClean="0"/>
              <a:t>Requirements</a:t>
            </a:r>
            <a:endParaRPr lang="en-US" sz="1600" dirty="0"/>
          </a:p>
        </p:txBody>
      </p:sp>
      <p:sp>
        <p:nvSpPr>
          <p:cNvPr id="10" name="Rectangle 9"/>
          <p:cNvSpPr/>
          <p:nvPr/>
        </p:nvSpPr>
        <p:spPr>
          <a:xfrm>
            <a:off x="2341266" y="3385476"/>
            <a:ext cx="156972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Design</a:t>
            </a:r>
          </a:p>
          <a:p>
            <a:pPr marL="285750" indent="-285750">
              <a:buFont typeface="Arial" panose="020B0604020202020204" pitchFamily="34" charset="0"/>
              <a:buChar char="•"/>
            </a:pPr>
            <a:r>
              <a:rPr lang="en-US" sz="1400" dirty="0" smtClean="0"/>
              <a:t>Develop</a:t>
            </a:r>
          </a:p>
          <a:p>
            <a:pPr marL="285750" indent="-285750">
              <a:buFont typeface="Arial" panose="020B0604020202020204" pitchFamily="34" charset="0"/>
              <a:buChar char="•"/>
            </a:pPr>
            <a:r>
              <a:rPr lang="en-US" sz="1400" dirty="0" smtClean="0"/>
              <a:t>Trace to requirements</a:t>
            </a:r>
            <a:endParaRPr lang="en-US" sz="1400" dirty="0"/>
          </a:p>
        </p:txBody>
      </p:sp>
      <p:sp>
        <p:nvSpPr>
          <p:cNvPr id="12" name="Rectangle 11"/>
          <p:cNvSpPr/>
          <p:nvPr/>
        </p:nvSpPr>
        <p:spPr>
          <a:xfrm>
            <a:off x="4305593" y="2471076"/>
            <a:ext cx="1910442"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Planning</a:t>
            </a:r>
            <a:endParaRPr lang="en-US" dirty="0"/>
          </a:p>
        </p:txBody>
      </p:sp>
      <p:sp>
        <p:nvSpPr>
          <p:cNvPr id="13" name="Rectangle 12"/>
          <p:cNvSpPr/>
          <p:nvPr/>
        </p:nvSpPr>
        <p:spPr>
          <a:xfrm>
            <a:off x="4488453" y="3369397"/>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Assign</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Monitor</a:t>
            </a:r>
            <a:endParaRPr lang="en-US" sz="1400" dirty="0"/>
          </a:p>
        </p:txBody>
      </p:sp>
      <p:sp>
        <p:nvSpPr>
          <p:cNvPr id="15" name="Rectangle 14"/>
          <p:cNvSpPr/>
          <p:nvPr/>
        </p:nvSpPr>
        <p:spPr>
          <a:xfrm>
            <a:off x="5585427" y="5102705"/>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Review</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Resolve</a:t>
            </a:r>
          </a:p>
          <a:p>
            <a:pPr marL="285750" indent="-285750">
              <a:buFont typeface="Arial" panose="020B0604020202020204" pitchFamily="34" charset="0"/>
              <a:buChar char="•"/>
            </a:pPr>
            <a:r>
              <a:rPr lang="en-US" sz="1400" dirty="0" smtClean="0"/>
              <a:t>Verify</a:t>
            </a:r>
            <a:endParaRPr lang="en-US" sz="1400" dirty="0"/>
          </a:p>
        </p:txBody>
      </p:sp>
      <p:sp>
        <p:nvSpPr>
          <p:cNvPr id="16" name="Rectangle 15"/>
          <p:cNvSpPr/>
          <p:nvPr/>
        </p:nvSpPr>
        <p:spPr>
          <a:xfrm>
            <a:off x="6474572" y="2472174"/>
            <a:ext cx="1910443"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Execution</a:t>
            </a:r>
            <a:endParaRPr lang="en-US" dirty="0"/>
          </a:p>
        </p:txBody>
      </p:sp>
      <p:sp>
        <p:nvSpPr>
          <p:cNvPr id="17" name="Rectangle 16"/>
          <p:cNvSpPr/>
          <p:nvPr/>
        </p:nvSpPr>
        <p:spPr>
          <a:xfrm>
            <a:off x="6637858" y="3385476"/>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Unit</a:t>
            </a:r>
          </a:p>
          <a:p>
            <a:pPr marL="285750" indent="-285750">
              <a:buFont typeface="Arial" panose="020B0604020202020204" pitchFamily="34" charset="0"/>
              <a:buChar char="•"/>
            </a:pPr>
            <a:r>
              <a:rPr lang="en-US" sz="1400" dirty="0" smtClean="0"/>
              <a:t>Integration</a:t>
            </a:r>
          </a:p>
          <a:p>
            <a:pPr marL="285750" indent="-285750">
              <a:buFont typeface="Arial" panose="020B0604020202020204" pitchFamily="34" charset="0"/>
              <a:buChar char="•"/>
            </a:pPr>
            <a:r>
              <a:rPr lang="en-US" sz="1400" dirty="0" smtClean="0"/>
              <a:t>Analyze</a:t>
            </a:r>
            <a:endParaRPr lang="en-US" sz="1400" dirty="0"/>
          </a:p>
        </p:txBody>
      </p:sp>
      <p:cxnSp>
        <p:nvCxnSpPr>
          <p:cNvPr id="19" name="Straight Arrow Connector 18"/>
          <p:cNvCxnSpPr/>
          <p:nvPr/>
        </p:nvCxnSpPr>
        <p:spPr>
          <a:xfrm>
            <a:off x="3112518" y="1861476"/>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220900" y="1861475"/>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568586" y="1861474"/>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112518" y="1861475"/>
            <a:ext cx="4456068"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143831" y="1377843"/>
            <a:ext cx="2362200" cy="369332"/>
          </a:xfrm>
          <a:prstGeom prst="rect">
            <a:avLst/>
          </a:prstGeom>
          <a:noFill/>
        </p:spPr>
        <p:txBody>
          <a:bodyPr wrap="square" rtlCol="0">
            <a:spAutoFit/>
          </a:bodyPr>
          <a:lstStyle/>
          <a:p>
            <a:r>
              <a:rPr lang="en-US" dirty="0" smtClean="0"/>
              <a:t>Change Management</a:t>
            </a:r>
            <a:endParaRPr lang="en-US" dirty="0"/>
          </a:p>
        </p:txBody>
      </p:sp>
      <p:cxnSp>
        <p:nvCxnSpPr>
          <p:cNvPr id="28" name="Straight Arrow Connector 27"/>
          <p:cNvCxnSpPr/>
          <p:nvPr/>
        </p:nvCxnSpPr>
        <p:spPr>
          <a:xfrm flipV="1">
            <a:off x="5340552" y="4299876"/>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7405300" y="4283797"/>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324931" y="4740997"/>
            <a:ext cx="2104862"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5354776" y="4737185"/>
            <a:ext cx="2362200" cy="369332"/>
          </a:xfrm>
          <a:prstGeom prst="rect">
            <a:avLst/>
          </a:prstGeom>
          <a:noFill/>
        </p:spPr>
        <p:txBody>
          <a:bodyPr wrap="square" rtlCol="0">
            <a:spAutoFit/>
          </a:bodyPr>
          <a:lstStyle/>
          <a:p>
            <a:r>
              <a:rPr lang="en-US" dirty="0" smtClean="0"/>
              <a:t>Defect Management</a:t>
            </a:r>
            <a:endParaRPr lang="en-US" dirty="0"/>
          </a:p>
        </p:txBody>
      </p:sp>
      <p:sp>
        <p:nvSpPr>
          <p:cNvPr id="2" name="Title 1"/>
          <p:cNvSpPr>
            <a:spLocks noGrp="1"/>
          </p:cNvSpPr>
          <p:nvPr>
            <p:ph type="title"/>
          </p:nvPr>
        </p:nvSpPr>
        <p:spPr/>
        <p:txBody>
          <a:bodyPr/>
          <a:lstStyle/>
          <a:p>
            <a:r>
              <a:rPr lang="en-US" dirty="0" smtClean="0"/>
              <a:t>SCM: Version Control</a:t>
            </a:r>
            <a:endParaRPr lang="en-US" dirty="0"/>
          </a:p>
        </p:txBody>
      </p:sp>
      <p:grpSp>
        <p:nvGrpSpPr>
          <p:cNvPr id="22" name="Group 21"/>
          <p:cNvGrpSpPr/>
          <p:nvPr/>
        </p:nvGrpSpPr>
        <p:grpSpPr>
          <a:xfrm>
            <a:off x="-84741" y="6248400"/>
            <a:ext cx="2784992" cy="406615"/>
            <a:chOff x="-196336" y="0"/>
            <a:chExt cx="2784992" cy="406615"/>
          </a:xfrm>
        </p:grpSpPr>
        <p:sp>
          <p:nvSpPr>
            <p:cNvPr id="25" name="Pentagon 2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2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27" name="Group 26"/>
          <p:cNvGrpSpPr/>
          <p:nvPr/>
        </p:nvGrpSpPr>
        <p:grpSpPr>
          <a:xfrm>
            <a:off x="2183035" y="6248400"/>
            <a:ext cx="2586079" cy="406615"/>
            <a:chOff x="2071440" y="0"/>
            <a:chExt cx="2586079" cy="406615"/>
          </a:xfrm>
        </p:grpSpPr>
        <p:sp>
          <p:nvSpPr>
            <p:cNvPr id="30" name="Chevron 2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33"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34" name="Group 33"/>
          <p:cNvGrpSpPr/>
          <p:nvPr/>
        </p:nvGrpSpPr>
        <p:grpSpPr>
          <a:xfrm>
            <a:off x="4251899" y="6248400"/>
            <a:ext cx="2586079" cy="406615"/>
            <a:chOff x="4140304" y="0"/>
            <a:chExt cx="2586079" cy="406615"/>
          </a:xfrm>
        </p:grpSpPr>
        <p:sp>
          <p:nvSpPr>
            <p:cNvPr id="35" name="Chevron 34"/>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36"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37" name="Group 36"/>
          <p:cNvGrpSpPr/>
          <p:nvPr/>
        </p:nvGrpSpPr>
        <p:grpSpPr>
          <a:xfrm>
            <a:off x="6320764" y="6248400"/>
            <a:ext cx="2304832" cy="406615"/>
            <a:chOff x="6209167" y="0"/>
            <a:chExt cx="2586079" cy="406615"/>
          </a:xfrm>
        </p:grpSpPr>
        <p:sp>
          <p:nvSpPr>
            <p:cNvPr id="38" name="Chevron 37"/>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39"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019934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lstStyle/>
          <a:p>
            <a:r>
              <a:rPr lang="en-US" dirty="0" smtClean="0"/>
              <a:t>Parallel Process in Action</a:t>
            </a:r>
            <a:endParaRPr lang="en-US" dirty="0"/>
          </a:p>
        </p:txBody>
      </p:sp>
      <p:sp>
        <p:nvSpPr>
          <p:cNvPr id="3" name="Content Placeholder 2"/>
          <p:cNvSpPr>
            <a:spLocks noGrp="1"/>
          </p:cNvSpPr>
          <p:nvPr>
            <p:ph idx="1"/>
          </p:nvPr>
        </p:nvSpPr>
        <p:spPr/>
        <p:txBody>
          <a:bodyPr/>
          <a:lstStyle/>
          <a:p>
            <a:pPr>
              <a:lnSpc>
                <a:spcPct val="100000"/>
              </a:lnSpc>
            </a:pPr>
            <a:r>
              <a:rPr lang="en-US" dirty="0"/>
              <a:t>Requirements and </a:t>
            </a:r>
            <a:r>
              <a:rPr lang="en-US" dirty="0" smtClean="0"/>
              <a:t>design </a:t>
            </a:r>
            <a:r>
              <a:rPr lang="en-US" dirty="0"/>
              <a:t>with </a:t>
            </a:r>
            <a:r>
              <a:rPr lang="en-US" dirty="0" smtClean="0"/>
              <a:t>development</a:t>
            </a:r>
            <a:endParaRPr lang="en-US" dirty="0"/>
          </a:p>
          <a:p>
            <a:pPr>
              <a:lnSpc>
                <a:spcPct val="100000"/>
              </a:lnSpc>
            </a:pPr>
            <a:r>
              <a:rPr lang="en-US" dirty="0" smtClean="0"/>
              <a:t>	Analyst</a:t>
            </a:r>
            <a:r>
              <a:rPr lang="en-US" dirty="0"/>
              <a:t>, process team, developer </a:t>
            </a:r>
            <a:r>
              <a:rPr lang="en-US" dirty="0" smtClean="0"/>
              <a:t>active</a:t>
            </a:r>
          </a:p>
          <a:p>
            <a:pPr>
              <a:lnSpc>
                <a:spcPct val="50000"/>
              </a:lnSpc>
            </a:pPr>
            <a:endParaRPr lang="en-US" dirty="0" smtClean="0"/>
          </a:p>
          <a:p>
            <a:pPr>
              <a:lnSpc>
                <a:spcPct val="100000"/>
              </a:lnSpc>
            </a:pPr>
            <a:r>
              <a:rPr lang="en-US" dirty="0" smtClean="0"/>
              <a:t>Code </a:t>
            </a:r>
            <a:r>
              <a:rPr lang="en-US" dirty="0"/>
              <a:t>– Code </a:t>
            </a:r>
            <a:r>
              <a:rPr lang="en-US" dirty="0" smtClean="0"/>
              <a:t>– Code </a:t>
            </a:r>
            <a:endParaRPr lang="en-US" dirty="0"/>
          </a:p>
          <a:p>
            <a:pPr>
              <a:lnSpc>
                <a:spcPct val="100000"/>
              </a:lnSpc>
            </a:pPr>
            <a:r>
              <a:rPr lang="en-US" dirty="0" smtClean="0"/>
              <a:t>	Prep </a:t>
            </a:r>
            <a:r>
              <a:rPr lang="en-US" dirty="0"/>
              <a:t>– Review – Prep </a:t>
            </a:r>
            <a:r>
              <a:rPr lang="en-US" dirty="0" smtClean="0"/>
              <a:t>Iterations</a:t>
            </a:r>
          </a:p>
          <a:p>
            <a:pPr>
              <a:lnSpc>
                <a:spcPct val="50000"/>
              </a:lnSpc>
            </a:pPr>
            <a:endParaRPr lang="en-US" dirty="0" smtClean="0"/>
          </a:p>
          <a:p>
            <a:pPr>
              <a:lnSpc>
                <a:spcPct val="100000"/>
              </a:lnSpc>
            </a:pPr>
            <a:r>
              <a:rPr lang="en-US" dirty="0" smtClean="0"/>
              <a:t>Code </a:t>
            </a:r>
            <a:r>
              <a:rPr lang="en-US" dirty="0"/>
              <a:t>with </a:t>
            </a:r>
            <a:r>
              <a:rPr lang="en-US" dirty="0" smtClean="0"/>
              <a:t>unit </a:t>
            </a:r>
            <a:r>
              <a:rPr lang="en-US" dirty="0"/>
              <a:t>and </a:t>
            </a:r>
            <a:r>
              <a:rPr lang="en-US" dirty="0" smtClean="0"/>
              <a:t>system testing</a:t>
            </a:r>
            <a:endParaRPr lang="en-US" dirty="0"/>
          </a:p>
          <a:p>
            <a:pPr>
              <a:lnSpc>
                <a:spcPct val="100000"/>
              </a:lnSpc>
            </a:pPr>
            <a:r>
              <a:rPr lang="en-US" dirty="0" smtClean="0"/>
              <a:t>	Demos</a:t>
            </a:r>
          </a:p>
          <a:p>
            <a:pPr>
              <a:lnSpc>
                <a:spcPct val="100000"/>
              </a:lnSpc>
            </a:pPr>
            <a:r>
              <a:rPr lang="en-US" dirty="0"/>
              <a:t>	U</a:t>
            </a:r>
            <a:r>
              <a:rPr lang="en-US" dirty="0" smtClean="0"/>
              <a:t>nit testing</a:t>
            </a:r>
          </a:p>
          <a:p>
            <a:pPr>
              <a:lnSpc>
                <a:spcPct val="100000"/>
              </a:lnSpc>
            </a:pPr>
            <a:r>
              <a:rPr lang="en-US" dirty="0"/>
              <a:t>	O</a:t>
            </a:r>
            <a:r>
              <a:rPr lang="en-US" dirty="0" smtClean="0"/>
              <a:t>utput </a:t>
            </a:r>
            <a:r>
              <a:rPr lang="en-US" dirty="0"/>
              <a:t>to test tools</a:t>
            </a:r>
          </a:p>
          <a:p>
            <a:pPr>
              <a:lnSpc>
                <a:spcPct val="100000"/>
              </a:lnSpc>
            </a:pPr>
            <a:endParaRPr lang="en-US" dirty="0"/>
          </a:p>
          <a:p>
            <a:endParaRPr lang="en-US" dirty="0" smtClean="0"/>
          </a:p>
          <a:p>
            <a:pPr>
              <a:lnSpc>
                <a:spcPct val="100000"/>
              </a:lnSpc>
              <a:spcBef>
                <a:spcPts val="0"/>
              </a:spcBef>
              <a:defRPr/>
            </a:pP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rotWithShape="1">
          <a:blip r:embed="rId3">
            <a:extLst>
              <a:ext uri="{BEBA8EAE-BF5A-486C-A8C5-ECC9F3942E4B}">
                <a14:imgProps xmlns:a14="http://schemas.microsoft.com/office/drawing/2010/main">
                  <a14:imgLayer r:embed="rId4">
                    <a14:imgEffect>
                      <a14:backgroundRemoval t="0" b="100000" l="2000" r="100000">
                        <a14:foregroundMark x1="16000" y1="72770" x2="16000" y2="72770"/>
                        <a14:foregroundMark x1="20667" y1="54460" x2="20667" y2="54460"/>
                        <a14:foregroundMark x1="46000" y1="25822" x2="46000" y2="25822"/>
                        <a14:foregroundMark x1="21333" y1="44131" x2="21333" y2="44131"/>
                        <a14:foregroundMark x1="94000" y1="89202" x2="94000" y2="89202"/>
                        <a14:foregroundMark x1="97000" y1="92488" x2="97000" y2="92488"/>
                        <a14:foregroundMark x1="94000" y1="93897" x2="94000" y2="93897"/>
                      </a14:backgroundRemoval>
                    </a14:imgEffect>
                  </a14:imgLayer>
                </a14:imgProps>
              </a:ext>
            </a:extLst>
          </a:blip>
          <a:srcRect/>
          <a:stretch/>
        </p:blipFill>
        <p:spPr>
          <a:xfrm>
            <a:off x="4449895" y="3268135"/>
            <a:ext cx="3982909" cy="2827866"/>
          </a:xfrm>
          <a:prstGeom prst="rect">
            <a:avLst/>
          </a:prstGeom>
        </p:spPr>
      </p:pic>
    </p:spTree>
    <p:extLst>
      <p:ext uri="{BB962C8B-B14F-4D97-AF65-F5344CB8AC3E}">
        <p14:creationId xmlns:p14="http://schemas.microsoft.com/office/powerpoint/2010/main" val="161118359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for Random </a:t>
            </a:r>
            <a:r>
              <a:rPr lang="en-US" dirty="0"/>
              <a:t>S</a:t>
            </a:r>
            <a:r>
              <a:rPr lang="en-US" dirty="0" smtClean="0"/>
              <a:t>election</a:t>
            </a:r>
            <a:endParaRPr lang="en-US" dirty="0"/>
          </a:p>
        </p:txBody>
      </p:sp>
      <p:sp>
        <p:nvSpPr>
          <p:cNvPr id="3" name="Content Placeholder 2"/>
          <p:cNvSpPr>
            <a:spLocks noGrp="1"/>
          </p:cNvSpPr>
          <p:nvPr>
            <p:ph idx="1"/>
          </p:nvPr>
        </p:nvSpPr>
        <p:spPr/>
        <p:txBody>
          <a:bodyPr/>
          <a:lstStyle/>
          <a:p>
            <a:r>
              <a:rPr lang="en-US" dirty="0" smtClean="0"/>
              <a:t>For cross over: randomly selected arrays</a:t>
            </a:r>
          </a:p>
          <a:p>
            <a:r>
              <a:rPr lang="en-US" dirty="0" smtClean="0"/>
              <a:t>For mutation: randomly selected parent and/or children</a:t>
            </a:r>
          </a:p>
          <a:p>
            <a:r>
              <a:rPr lang="en-US" dirty="0" smtClean="0"/>
              <a:t>Error handling</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2046810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Lessons-Learned </a:t>
            </a:r>
            <a:endParaRPr lang="en-US" dirty="0"/>
          </a:p>
        </p:txBody>
      </p:sp>
      <p:sp>
        <p:nvSpPr>
          <p:cNvPr id="3" name="Text Placeholder 2"/>
          <p:cNvSpPr>
            <a:spLocks noGrp="1"/>
          </p:cNvSpPr>
          <p:nvPr>
            <p:ph type="body" idx="1"/>
          </p:nvPr>
        </p:nvSpPr>
        <p:spPr/>
        <p:txBody>
          <a:bodyPr/>
          <a:lstStyle/>
          <a:p>
            <a:r>
              <a:rPr lang="en-US" dirty="0" err="1" smtClean="0"/>
              <a:t>Felista</a:t>
            </a:r>
            <a:r>
              <a:rPr lang="en-US" dirty="0" smtClean="0"/>
              <a:t> </a:t>
            </a:r>
            <a:r>
              <a:rPr lang="en-US" dirty="0" err="1" smtClean="0"/>
              <a:t>Mpanga</a:t>
            </a:r>
            <a:r>
              <a:rPr lang="en-US" dirty="0" smtClean="0"/>
              <a:t> </a:t>
            </a:r>
            <a:endParaRPr lang="en-US" dirty="0"/>
          </a:p>
        </p:txBody>
      </p:sp>
    </p:spTree>
    <p:extLst>
      <p:ext uri="{BB962C8B-B14F-4D97-AF65-F5344CB8AC3E}">
        <p14:creationId xmlns:p14="http://schemas.microsoft.com/office/powerpoint/2010/main" val="181112717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Worked</a:t>
            </a:r>
            <a:endParaRPr lang="en-US" dirty="0"/>
          </a:p>
        </p:txBody>
      </p:sp>
      <p:sp>
        <p:nvSpPr>
          <p:cNvPr id="3" name="Content Placeholder 2"/>
          <p:cNvSpPr>
            <a:spLocks noGrp="1"/>
          </p:cNvSpPr>
          <p:nvPr>
            <p:ph idx="1"/>
          </p:nvPr>
        </p:nvSpPr>
        <p:spPr/>
        <p:txBody>
          <a:bodyPr/>
          <a:lstStyle/>
          <a:p>
            <a:r>
              <a:rPr lang="en-US" dirty="0"/>
              <a:t>Building Our Own Code </a:t>
            </a:r>
          </a:p>
          <a:p>
            <a:r>
              <a:rPr lang="en-US" dirty="0"/>
              <a:t>Team Review</a:t>
            </a:r>
          </a:p>
          <a:p>
            <a:r>
              <a:rPr lang="en-US" dirty="0"/>
              <a:t>Weekly Team Meetings</a:t>
            </a:r>
          </a:p>
          <a:p>
            <a:r>
              <a:rPr lang="en-US" dirty="0"/>
              <a:t>Strong Lead in Each Section</a:t>
            </a:r>
          </a:p>
          <a:p>
            <a:endParaRPr lang="en-US" dirty="0"/>
          </a:p>
        </p:txBody>
      </p:sp>
      <p:pic>
        <p:nvPicPr>
          <p:cNvPr id="4" name="Picture 3"/>
          <p:cNvPicPr>
            <a:picLocks noChangeAspect="1"/>
          </p:cNvPicPr>
          <p:nvPr/>
        </p:nvPicPr>
        <p:blipFill rotWithShape="1">
          <a:blip r:embed="rId2"/>
          <a:srcRect l="8529" t="11129" r="4942" b="10969"/>
          <a:stretch/>
        </p:blipFill>
        <p:spPr>
          <a:xfrm>
            <a:off x="4747774" y="3436413"/>
            <a:ext cx="3492789" cy="2751515"/>
          </a:xfrm>
          <a:prstGeom prst="rect">
            <a:avLst/>
          </a:prstGeom>
        </p:spPr>
      </p:pic>
      <p:grpSp>
        <p:nvGrpSpPr>
          <p:cNvPr id="5" name="Group 4"/>
          <p:cNvGrpSpPr/>
          <p:nvPr/>
        </p:nvGrpSpPr>
        <p:grpSpPr>
          <a:xfrm>
            <a:off x="-84741" y="6248400"/>
            <a:ext cx="2784992" cy="406615"/>
            <a:chOff x="-196336" y="0"/>
            <a:chExt cx="2784992" cy="406615"/>
          </a:xfrm>
        </p:grpSpPr>
        <p:sp>
          <p:nvSpPr>
            <p:cNvPr id="6" name="Pentagon 5"/>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7"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8" name="Group 7"/>
          <p:cNvGrpSpPr/>
          <p:nvPr/>
        </p:nvGrpSpPr>
        <p:grpSpPr>
          <a:xfrm>
            <a:off x="2183035" y="6248400"/>
            <a:ext cx="2586079" cy="406615"/>
            <a:chOff x="2071440" y="0"/>
            <a:chExt cx="2586079" cy="406615"/>
          </a:xfrm>
        </p:grpSpPr>
        <p:sp>
          <p:nvSpPr>
            <p:cNvPr id="9" name="Chevron 8"/>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0"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1" name="Group 10"/>
          <p:cNvGrpSpPr/>
          <p:nvPr/>
        </p:nvGrpSpPr>
        <p:grpSpPr>
          <a:xfrm>
            <a:off x="4251899" y="6248400"/>
            <a:ext cx="2586079" cy="406615"/>
            <a:chOff x="4140304" y="0"/>
            <a:chExt cx="2586079" cy="406615"/>
          </a:xfrm>
        </p:grpSpPr>
        <p:sp>
          <p:nvSpPr>
            <p:cNvPr id="12" name="Chevron 11"/>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3"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4" name="Group 13"/>
          <p:cNvGrpSpPr/>
          <p:nvPr/>
        </p:nvGrpSpPr>
        <p:grpSpPr>
          <a:xfrm>
            <a:off x="6320764" y="6248400"/>
            <a:ext cx="2304832" cy="406615"/>
            <a:chOff x="6209167" y="0"/>
            <a:chExt cx="2586079" cy="406615"/>
          </a:xfrm>
        </p:grpSpPr>
        <p:sp>
          <p:nvSpPr>
            <p:cNvPr id="15" name="Chevron 14"/>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6"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8367442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Didn’t Work</a:t>
            </a:r>
            <a:endParaRPr lang="en-US" dirty="0"/>
          </a:p>
        </p:txBody>
      </p:sp>
      <p:sp>
        <p:nvSpPr>
          <p:cNvPr id="3" name="Content Placeholder 2"/>
          <p:cNvSpPr>
            <a:spLocks noGrp="1"/>
          </p:cNvSpPr>
          <p:nvPr>
            <p:ph idx="1"/>
          </p:nvPr>
        </p:nvSpPr>
        <p:spPr/>
        <p:txBody>
          <a:bodyPr/>
          <a:lstStyle/>
          <a:p>
            <a:pPr algn="r"/>
            <a:r>
              <a:rPr lang="en-US" dirty="0"/>
              <a:t>Time for Tool and Test Environment Set Up</a:t>
            </a:r>
          </a:p>
          <a:p>
            <a:pPr algn="r"/>
            <a:r>
              <a:rPr lang="en-US" dirty="0"/>
              <a:t>Delay in Parallel Testing</a:t>
            </a:r>
          </a:p>
          <a:p>
            <a:endParaRPr lang="en-US" dirty="0"/>
          </a:p>
        </p:txBody>
      </p:sp>
      <p:pic>
        <p:nvPicPr>
          <p:cNvPr id="6" name="Picture 5"/>
          <p:cNvPicPr>
            <a:picLocks noChangeAspect="1"/>
          </p:cNvPicPr>
          <p:nvPr/>
        </p:nvPicPr>
        <p:blipFill rotWithShape="1">
          <a:blip r:embed="rId2"/>
          <a:srcRect b="8735"/>
          <a:stretch/>
        </p:blipFill>
        <p:spPr>
          <a:xfrm>
            <a:off x="584876" y="3053878"/>
            <a:ext cx="3820326" cy="3298873"/>
          </a:xfrm>
          <a:prstGeom prst="rect">
            <a:avLst/>
          </a:prstGeom>
        </p:spPr>
      </p:pic>
      <p:grpSp>
        <p:nvGrpSpPr>
          <p:cNvPr id="7" name="Group 6"/>
          <p:cNvGrpSpPr/>
          <p:nvPr/>
        </p:nvGrpSpPr>
        <p:grpSpPr>
          <a:xfrm>
            <a:off x="-84741" y="6248400"/>
            <a:ext cx="2784992" cy="406615"/>
            <a:chOff x="-196336" y="0"/>
            <a:chExt cx="2784992" cy="406615"/>
          </a:xfrm>
        </p:grpSpPr>
        <p:sp>
          <p:nvSpPr>
            <p:cNvPr id="8" name="Pentagon 7"/>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9"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2183035" y="6248400"/>
            <a:ext cx="2586079" cy="406615"/>
            <a:chOff x="2071440" y="0"/>
            <a:chExt cx="2586079" cy="406615"/>
          </a:xfrm>
        </p:grpSpPr>
        <p:sp>
          <p:nvSpPr>
            <p:cNvPr id="11" name="Chevron 10"/>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2"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4251899" y="6248400"/>
            <a:ext cx="2586079" cy="406615"/>
            <a:chOff x="4140304" y="0"/>
            <a:chExt cx="2586079" cy="406615"/>
          </a:xfrm>
        </p:grpSpPr>
        <p:sp>
          <p:nvSpPr>
            <p:cNvPr id="14" name="Chevron 13"/>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5"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6" name="Group 15"/>
          <p:cNvGrpSpPr/>
          <p:nvPr/>
        </p:nvGrpSpPr>
        <p:grpSpPr>
          <a:xfrm>
            <a:off x="6320764" y="6248400"/>
            <a:ext cx="2304832" cy="406615"/>
            <a:chOff x="6209167" y="0"/>
            <a:chExt cx="2586079" cy="406615"/>
          </a:xfrm>
        </p:grpSpPr>
        <p:sp>
          <p:nvSpPr>
            <p:cNvPr id="17" name="Chevron 16"/>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8"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2182714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Text Placeholder 2"/>
          <p:cNvSpPr>
            <a:spLocks noGrp="1"/>
          </p:cNvSpPr>
          <p:nvPr>
            <p:ph type="body" idx="1"/>
          </p:nvPr>
        </p:nvSpPr>
        <p:spPr/>
        <p:txBody>
          <a:bodyPr/>
          <a:lstStyle/>
          <a:p>
            <a:r>
              <a:rPr lang="en-US" dirty="0" smtClean="0"/>
              <a:t>Justin</a:t>
            </a:r>
            <a:endParaRPr lang="en-US" dirty="0"/>
          </a:p>
        </p:txBody>
      </p:sp>
    </p:spTree>
    <p:extLst>
      <p:ext uri="{BB962C8B-B14F-4D97-AF65-F5344CB8AC3E}">
        <p14:creationId xmlns:p14="http://schemas.microsoft.com/office/powerpoint/2010/main" val="42216108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Key considerations </a:t>
            </a:r>
          </a:p>
          <a:p>
            <a:r>
              <a:rPr lang="en-US" dirty="0" smtClean="0"/>
              <a:t>Highlights</a:t>
            </a:r>
            <a:endParaRPr lang="en-US" dirty="0"/>
          </a:p>
          <a:p>
            <a:r>
              <a:rPr lang="en-US" dirty="0" smtClean="0"/>
              <a:t>	Selection of software development model </a:t>
            </a:r>
          </a:p>
          <a:p>
            <a:r>
              <a:rPr lang="en-US" dirty="0" smtClean="0"/>
              <a:t>	</a:t>
            </a:r>
            <a:r>
              <a:rPr lang="en-US" dirty="0" smtClean="0"/>
              <a:t>Parallel process in action</a:t>
            </a:r>
            <a:endParaRPr lang="en-US" dirty="0"/>
          </a:p>
          <a:p>
            <a:r>
              <a:rPr lang="en-US" dirty="0" smtClean="0"/>
              <a:t>	Method for random selection </a:t>
            </a:r>
          </a:p>
          <a:p>
            <a:r>
              <a:rPr lang="en-US" dirty="0" smtClean="0"/>
              <a:t>Lessons-learned </a:t>
            </a:r>
          </a:p>
          <a:p>
            <a:r>
              <a:rPr lang="en-US" dirty="0" smtClean="0"/>
              <a:t>Project summary </a:t>
            </a:r>
          </a:p>
          <a:p>
            <a:endParaRPr lang="en-US" dirty="0" smtClean="0"/>
          </a:p>
          <a:p>
            <a:endParaRPr lang="en-US" dirty="0" smtClean="0"/>
          </a:p>
        </p:txBody>
      </p:sp>
    </p:spTree>
    <p:extLst>
      <p:ext uri="{BB962C8B-B14F-4D97-AF65-F5344CB8AC3E}">
        <p14:creationId xmlns:p14="http://schemas.microsoft.com/office/powerpoint/2010/main" val="284402540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Content Placeholder 2"/>
          <p:cNvSpPr>
            <a:spLocks noGrp="1"/>
          </p:cNvSpPr>
          <p:nvPr>
            <p:ph idx="1"/>
          </p:nvPr>
        </p:nvSpPr>
        <p:spPr/>
        <p:txBody>
          <a:bodyPr/>
          <a:lstStyle/>
          <a:p>
            <a:pPr lvl="0"/>
            <a:r>
              <a:rPr lang="en-US" dirty="0"/>
              <a:t>The objective of the project</a:t>
            </a:r>
          </a:p>
          <a:p>
            <a:pPr lvl="0"/>
            <a:r>
              <a:rPr lang="en-US" dirty="0" smtClean="0"/>
              <a:t>Team-</a:t>
            </a:r>
            <a:r>
              <a:rPr lang="en-US" dirty="0"/>
              <a:t>analysis </a:t>
            </a:r>
          </a:p>
          <a:p>
            <a:pPr lvl="0"/>
            <a:r>
              <a:rPr lang="en-US" dirty="0"/>
              <a:t>Analyzing </a:t>
            </a:r>
            <a:r>
              <a:rPr lang="en-US" dirty="0" smtClean="0"/>
              <a:t>what </a:t>
            </a:r>
            <a:r>
              <a:rPr lang="en-US" dirty="0"/>
              <a:t>happened during the project </a:t>
            </a:r>
          </a:p>
          <a:p>
            <a:pPr lvl="0"/>
            <a:r>
              <a:rPr lang="en-US" dirty="0"/>
              <a:t>Lessons-Learned </a:t>
            </a:r>
          </a:p>
          <a:p>
            <a:pPr lvl="0"/>
            <a:r>
              <a:rPr lang="en-US" dirty="0"/>
              <a:t>P</a:t>
            </a:r>
            <a:r>
              <a:rPr lang="en-US" dirty="0" smtClean="0"/>
              <a:t>roject </a:t>
            </a:r>
            <a:r>
              <a:rPr lang="en-US" dirty="0"/>
              <a:t>outcomes</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Summary</a:t>
              </a:r>
              <a:endParaRPr lang="en-US" sz="1800" kern="1200" dirty="0">
                <a:solidFill>
                  <a:schemeClr val="bg1"/>
                </a:solidFill>
                <a:latin typeface="Avenir Black"/>
                <a:cs typeface="Avenir Black"/>
              </a:endParaRPr>
            </a:p>
          </p:txBody>
        </p:sp>
      </p:grpSp>
    </p:spTree>
    <p:extLst>
      <p:ext uri="{BB962C8B-B14F-4D97-AF65-F5344CB8AC3E}">
        <p14:creationId xmlns:p14="http://schemas.microsoft.com/office/powerpoint/2010/main" val="122956256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#10</a:t>
            </a:r>
            <a:endParaRPr lang="en-US" dirty="0"/>
          </a:p>
        </p:txBody>
      </p:sp>
      <p:sp>
        <p:nvSpPr>
          <p:cNvPr id="3" name="Text Placeholder 2"/>
          <p:cNvSpPr>
            <a:spLocks noGrp="1"/>
          </p:cNvSpPr>
          <p:nvPr>
            <p:ph type="body" idx="1"/>
          </p:nvPr>
        </p:nvSpPr>
        <p:spPr/>
        <p:txBody>
          <a:bodyPr/>
          <a:lstStyle/>
          <a:p>
            <a:r>
              <a:rPr lang="en-US" dirty="0" smtClean="0"/>
              <a:t>Roger Peterson</a:t>
            </a:r>
            <a:endParaRPr lang="en-US" dirty="0"/>
          </a:p>
        </p:txBody>
      </p:sp>
    </p:spTree>
    <p:extLst>
      <p:ext uri="{BB962C8B-B14F-4D97-AF65-F5344CB8AC3E}">
        <p14:creationId xmlns:p14="http://schemas.microsoft.com/office/powerpoint/2010/main" val="1470913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Plan Assessment</a:t>
            </a:r>
            <a:endParaRPr lang="en-US" dirty="0"/>
          </a:p>
        </p:txBody>
      </p:sp>
      <p:pic>
        <p:nvPicPr>
          <p:cNvPr id="5" name="Picture 8" descr="C:\Users\ROGERP~1\AppData\Local\Temp\SNAGHTML1a3fd8d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509" y="1232626"/>
            <a:ext cx="4755308" cy="442209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17927" y="5691673"/>
            <a:ext cx="1161661" cy="646331"/>
          </a:xfrm>
          <a:prstGeom prst="rect">
            <a:avLst/>
          </a:prstGeom>
          <a:noFill/>
        </p:spPr>
        <p:txBody>
          <a:bodyPr wrap="square" rtlCol="0">
            <a:spAutoFit/>
          </a:bodyPr>
          <a:lstStyle/>
          <a:p>
            <a:r>
              <a:rPr lang="en-US" dirty="0" smtClean="0"/>
              <a:t>“Cell Show”</a:t>
            </a:r>
            <a:endParaRPr lang="en-US" dirty="0"/>
          </a:p>
        </p:txBody>
      </p:sp>
      <p:sp>
        <p:nvSpPr>
          <p:cNvPr id="7" name="TextBox 6"/>
          <p:cNvSpPr txBox="1"/>
          <p:nvPr/>
        </p:nvSpPr>
        <p:spPr>
          <a:xfrm>
            <a:off x="1943493" y="5691673"/>
            <a:ext cx="1210647" cy="646331"/>
          </a:xfrm>
          <a:prstGeom prst="rect">
            <a:avLst/>
          </a:prstGeom>
          <a:noFill/>
        </p:spPr>
        <p:txBody>
          <a:bodyPr wrap="square" rtlCol="0">
            <a:spAutoFit/>
          </a:bodyPr>
          <a:lstStyle/>
          <a:p>
            <a:r>
              <a:rPr lang="en-US" dirty="0" smtClean="0"/>
              <a:t>“</a:t>
            </a:r>
            <a:r>
              <a:rPr lang="en-US" u="sng" dirty="0" smtClean="0"/>
              <a:t>H-Monitor</a:t>
            </a:r>
            <a:r>
              <a:rPr lang="en-US" dirty="0" smtClean="0"/>
              <a:t>”</a:t>
            </a:r>
            <a:endParaRPr lang="en-US" dirty="0"/>
          </a:p>
        </p:txBody>
      </p:sp>
      <p:sp>
        <p:nvSpPr>
          <p:cNvPr id="8" name="TextBox 7"/>
          <p:cNvSpPr txBox="1"/>
          <p:nvPr/>
        </p:nvSpPr>
        <p:spPr>
          <a:xfrm>
            <a:off x="3525019" y="5691673"/>
            <a:ext cx="1203674" cy="369332"/>
          </a:xfrm>
          <a:prstGeom prst="rect">
            <a:avLst/>
          </a:prstGeom>
          <a:noFill/>
        </p:spPr>
        <p:txBody>
          <a:bodyPr wrap="square" rtlCol="0">
            <a:spAutoFit/>
          </a:bodyPr>
          <a:lstStyle/>
          <a:p>
            <a:r>
              <a:rPr lang="en-US" dirty="0" smtClean="0"/>
              <a:t>“Read Me”</a:t>
            </a:r>
            <a:endParaRPr lang="en-US" dirty="0"/>
          </a:p>
        </p:txBody>
      </p:sp>
      <p:sp>
        <p:nvSpPr>
          <p:cNvPr id="11" name="Content Placeholder 2"/>
          <p:cNvSpPr txBox="1">
            <a:spLocks/>
          </p:cNvSpPr>
          <p:nvPr/>
        </p:nvSpPr>
        <p:spPr>
          <a:xfrm>
            <a:off x="4640596" y="1413619"/>
            <a:ext cx="4046204" cy="4795625"/>
          </a:xfrm>
          <a:prstGeom prst="rect">
            <a:avLst/>
          </a:prstGeom>
        </p:spPr>
        <p:txBody>
          <a:bodyPr vert="horz" lIns="91440" tIns="45720" rIns="91440" bIns="45720" rtlCol="0">
            <a:normAutofit/>
          </a:bodyPr>
          <a:lstStyle>
            <a:lvl1pPr marL="0" indent="0" algn="l" defTabSz="457200" rtl="0" eaLnBrk="1" latinLnBrk="0" hangingPunct="1">
              <a:lnSpc>
                <a:spcPct val="150000"/>
              </a:lnSpc>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lnSpc>
                <a:spcPct val="150000"/>
              </a:lnSpc>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lnSpc>
                <a:spcPct val="150000"/>
              </a:lnSpc>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en-US" dirty="0" smtClean="0"/>
              <a:t>Identifying, mitigating and minimizing potential hazards</a:t>
            </a:r>
          </a:p>
          <a:p>
            <a:pPr>
              <a:lnSpc>
                <a:spcPct val="100000"/>
              </a:lnSpc>
            </a:pPr>
            <a:endParaRPr lang="en-US" sz="1400" dirty="0" smtClean="0"/>
          </a:p>
          <a:p>
            <a:pPr>
              <a:lnSpc>
                <a:spcPct val="100000"/>
              </a:lnSpc>
            </a:pPr>
            <a:r>
              <a:rPr lang="en-US" dirty="0" smtClean="0"/>
              <a:t>Evaluate criticality by virtue of design</a:t>
            </a:r>
          </a:p>
          <a:p>
            <a:pPr>
              <a:lnSpc>
                <a:spcPct val="100000"/>
              </a:lnSpc>
            </a:pPr>
            <a:endParaRPr lang="en-US" sz="1400" dirty="0" smtClean="0"/>
          </a:p>
          <a:p>
            <a:pPr>
              <a:lnSpc>
                <a:spcPct val="100000"/>
              </a:lnSpc>
            </a:pPr>
            <a:r>
              <a:rPr lang="en-US" dirty="0" smtClean="0"/>
              <a:t>Rationalization based on level of Risk</a:t>
            </a:r>
          </a:p>
          <a:p>
            <a:endParaRPr lang="en-US" dirty="0"/>
          </a:p>
        </p:txBody>
      </p:sp>
    </p:spTree>
    <p:extLst>
      <p:ext uri="{BB962C8B-B14F-4D97-AF65-F5344CB8AC3E}">
        <p14:creationId xmlns:p14="http://schemas.microsoft.com/office/powerpoint/2010/main" val="341896795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Test Plan Synopsis</a:t>
            </a:r>
            <a:endParaRPr lang="en-US" sz="4000" dirty="0"/>
          </a:p>
        </p:txBody>
      </p:sp>
      <p:sp>
        <p:nvSpPr>
          <p:cNvPr id="3" name="Subtitle 2"/>
          <p:cNvSpPr>
            <a:spLocks noGrp="1"/>
          </p:cNvSpPr>
          <p:nvPr>
            <p:ph idx="1"/>
          </p:nvPr>
        </p:nvSpPr>
        <p:spPr/>
        <p:txBody>
          <a:bodyPr/>
          <a:lstStyle/>
          <a:p>
            <a:r>
              <a:rPr lang="en-US" dirty="0" smtClean="0"/>
              <a:t>Basis on cyclomatic complexity</a:t>
            </a:r>
          </a:p>
          <a:p>
            <a:r>
              <a:rPr lang="en-US" dirty="0" smtClean="0"/>
              <a:t>System Integration testing</a:t>
            </a:r>
          </a:p>
          <a:p>
            <a:r>
              <a:rPr lang="en-US" dirty="0" smtClean="0"/>
              <a:t>Hardware and software</a:t>
            </a:r>
            <a:endParaRPr lang="en-US" dirty="0"/>
          </a:p>
        </p:txBody>
      </p:sp>
    </p:spTree>
    <p:extLst>
      <p:ext uri="{BB962C8B-B14F-4D97-AF65-F5344CB8AC3E}">
        <p14:creationId xmlns:p14="http://schemas.microsoft.com/office/powerpoint/2010/main" val="293445322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Text Placeholder 2"/>
          <p:cNvSpPr>
            <a:spLocks noGrp="1"/>
          </p:cNvSpPr>
          <p:nvPr>
            <p:ph type="body" idx="1"/>
          </p:nvPr>
        </p:nvSpPr>
        <p:spPr/>
        <p:txBody>
          <a:bodyPr/>
          <a:lstStyle/>
          <a:p>
            <a:r>
              <a:rPr lang="en-US" dirty="0" smtClean="0"/>
              <a:t>Ujin Han</a:t>
            </a:r>
            <a:endParaRPr lang="en-US" dirty="0"/>
          </a:p>
        </p:txBody>
      </p:sp>
    </p:spTree>
    <p:extLst>
      <p:ext uri="{BB962C8B-B14F-4D97-AF65-F5344CB8AC3E}">
        <p14:creationId xmlns:p14="http://schemas.microsoft.com/office/powerpoint/2010/main" val="2699412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Content Placeholder 2"/>
          <p:cNvSpPr>
            <a:spLocks noGrp="1"/>
          </p:cNvSpPr>
          <p:nvPr>
            <p:ph idx="1"/>
          </p:nvPr>
        </p:nvSpPr>
        <p:spPr>
          <a:xfrm>
            <a:off x="457200" y="1444979"/>
            <a:ext cx="8229600" cy="4705450"/>
          </a:xfrm>
        </p:spPr>
        <p:txBody>
          <a:bodyPr>
            <a:normAutofit/>
          </a:bodyPr>
          <a:lstStyle/>
          <a:p>
            <a:r>
              <a:rPr lang="en-US" dirty="0"/>
              <a:t>Team and </a:t>
            </a:r>
            <a:r>
              <a:rPr lang="en-US" dirty="0" smtClean="0"/>
              <a:t>communications</a:t>
            </a:r>
            <a:endParaRPr lang="en-US" dirty="0"/>
          </a:p>
          <a:p>
            <a:r>
              <a:rPr lang="en-US" dirty="0" smtClean="0"/>
              <a:t>Time</a:t>
            </a:r>
            <a:endParaRPr lang="en-US" dirty="0"/>
          </a:p>
          <a:p>
            <a:r>
              <a:rPr lang="en-US" dirty="0" smtClean="0"/>
              <a:t>Requirements analysis</a:t>
            </a:r>
          </a:p>
          <a:p>
            <a:r>
              <a:rPr lang="en-US" dirty="0" smtClean="0"/>
              <a:t>Approach to SCM </a:t>
            </a:r>
          </a:p>
          <a:p>
            <a:r>
              <a:rPr lang="en-US" dirty="0" smtClean="0"/>
              <a:t>Choice of code development</a:t>
            </a:r>
          </a:p>
          <a:p>
            <a:r>
              <a:rPr lang="en-US" dirty="0" smtClean="0"/>
              <a:t>Testing</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380104943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and Communications</a:t>
            </a:r>
            <a:endParaRPr lang="en-US" dirty="0"/>
          </a:p>
        </p:txBody>
      </p:sp>
      <p:sp>
        <p:nvSpPr>
          <p:cNvPr id="3" name="Content Placeholder 2"/>
          <p:cNvSpPr>
            <a:spLocks noGrp="1"/>
          </p:cNvSpPr>
          <p:nvPr>
            <p:ph idx="1"/>
          </p:nvPr>
        </p:nvSpPr>
        <p:spPr/>
        <p:txBody>
          <a:bodyPr/>
          <a:lstStyle/>
          <a:p>
            <a:r>
              <a:rPr lang="en-US" dirty="0" smtClean="0"/>
              <a:t>Clearly defined roles for each member </a:t>
            </a:r>
          </a:p>
          <a:p>
            <a:r>
              <a:rPr lang="en-US" dirty="0" smtClean="0"/>
              <a:t>Set ground rules and expectations for performance</a:t>
            </a:r>
          </a:p>
          <a:p>
            <a:r>
              <a:rPr lang="en-US" dirty="0" smtClean="0"/>
              <a:t>Determined preferred method of communication </a:t>
            </a:r>
          </a:p>
          <a:p>
            <a:endParaRPr lang="en-US" dirty="0" smtClean="0"/>
          </a:p>
          <a:p>
            <a:endParaRPr lang="en-US" dirty="0"/>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a:picLocks noChangeAspect="1"/>
          </p:cNvPicPr>
          <p:nvPr/>
        </p:nvPicPr>
        <p:blipFill rotWithShape="1">
          <a:blip r:embed="rId2"/>
          <a:srcRect t="5348" b="9625"/>
          <a:stretch/>
        </p:blipFill>
        <p:spPr>
          <a:xfrm>
            <a:off x="5285067" y="3625975"/>
            <a:ext cx="2861006" cy="2432620"/>
          </a:xfrm>
          <a:prstGeom prst="rect">
            <a:avLst/>
          </a:prstGeom>
        </p:spPr>
      </p:pic>
    </p:spTree>
    <p:extLst>
      <p:ext uri="{BB962C8B-B14F-4D97-AF65-F5344CB8AC3E}">
        <p14:creationId xmlns:p14="http://schemas.microsoft.com/office/powerpoint/2010/main" val="283688766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a:t>
            </a:r>
            <a:endParaRPr lang="en-US" dirty="0"/>
          </a:p>
        </p:txBody>
      </p:sp>
      <p:sp>
        <p:nvSpPr>
          <p:cNvPr id="3" name="Content Placeholder 2"/>
          <p:cNvSpPr>
            <a:spLocks noGrp="1"/>
          </p:cNvSpPr>
          <p:nvPr>
            <p:ph idx="1"/>
          </p:nvPr>
        </p:nvSpPr>
        <p:spPr/>
        <p:txBody>
          <a:bodyPr/>
          <a:lstStyle/>
          <a:p>
            <a:pPr algn="r">
              <a:spcBef>
                <a:spcPts val="0"/>
              </a:spcBef>
            </a:pPr>
            <a:r>
              <a:rPr lang="en-US" dirty="0" smtClean="0"/>
              <a:t>Limited time frame</a:t>
            </a:r>
          </a:p>
          <a:p>
            <a:pPr algn="r"/>
            <a:r>
              <a:rPr lang="en-US" dirty="0" smtClean="0"/>
              <a:t>Limited available time to meet </a:t>
            </a:r>
          </a:p>
          <a:p>
            <a:pPr algn="r"/>
            <a:r>
              <a:rPr lang="en-US" dirty="0" smtClean="0"/>
              <a:t>Short time frame to adjust to the requirements change</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7" name="Picture 16"/>
          <p:cNvPicPr>
            <a:picLocks noChangeAspect="1"/>
          </p:cNvPicPr>
          <p:nvPr/>
        </p:nvPicPr>
        <p:blipFill>
          <a:blip r:embed="rId2"/>
          <a:stretch>
            <a:fillRect/>
          </a:stretch>
        </p:blipFill>
        <p:spPr>
          <a:xfrm>
            <a:off x="428411" y="3551402"/>
            <a:ext cx="3700201" cy="2467513"/>
          </a:xfrm>
          <a:prstGeom prst="rect">
            <a:avLst/>
          </a:prstGeom>
        </p:spPr>
      </p:pic>
    </p:spTree>
    <p:extLst>
      <p:ext uri="{BB962C8B-B14F-4D97-AF65-F5344CB8AC3E}">
        <p14:creationId xmlns:p14="http://schemas.microsoft.com/office/powerpoint/2010/main" val="3469356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Analysis</a:t>
            </a:r>
            <a:endParaRPr lang="en-US" dirty="0"/>
          </a:p>
        </p:txBody>
      </p:sp>
      <p:sp>
        <p:nvSpPr>
          <p:cNvPr id="3" name="Content Placeholder 2"/>
          <p:cNvSpPr>
            <a:spLocks noGrp="1"/>
          </p:cNvSpPr>
          <p:nvPr>
            <p:ph idx="1"/>
          </p:nvPr>
        </p:nvSpPr>
        <p:spPr/>
        <p:txBody>
          <a:bodyPr/>
          <a:lstStyle/>
          <a:p>
            <a:r>
              <a:rPr lang="en-US" dirty="0" smtClean="0"/>
              <a:t>Set goals and objectives for the project</a:t>
            </a:r>
          </a:p>
          <a:p>
            <a:r>
              <a:rPr lang="en-US" dirty="0" smtClean="0"/>
              <a:t>Guide to what is needed in the final product</a:t>
            </a:r>
          </a:p>
          <a:p>
            <a:r>
              <a:rPr lang="en-US" dirty="0" smtClean="0"/>
              <a:t>Take future change in requirements into account</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p:nvPr/>
        </p:nvPicPr>
        <p:blipFill>
          <a:blip r:embed="rId3"/>
          <a:stretch>
            <a:fillRect/>
          </a:stretch>
        </p:blipFill>
        <p:spPr>
          <a:xfrm>
            <a:off x="4769114" y="3763677"/>
            <a:ext cx="3171590" cy="1943036"/>
          </a:xfrm>
          <a:prstGeom prst="rect">
            <a:avLst/>
          </a:prstGeom>
        </p:spPr>
      </p:pic>
    </p:spTree>
    <p:extLst>
      <p:ext uri="{BB962C8B-B14F-4D97-AF65-F5344CB8AC3E}">
        <p14:creationId xmlns:p14="http://schemas.microsoft.com/office/powerpoint/2010/main" val="2185119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to SCM Model</a:t>
            </a:r>
            <a:endParaRPr lang="en-US" dirty="0"/>
          </a:p>
        </p:txBody>
      </p:sp>
      <p:sp>
        <p:nvSpPr>
          <p:cNvPr id="3" name="Content Placeholder 2"/>
          <p:cNvSpPr>
            <a:spLocks noGrp="1"/>
          </p:cNvSpPr>
          <p:nvPr>
            <p:ph idx="1"/>
          </p:nvPr>
        </p:nvSpPr>
        <p:spPr/>
        <p:txBody>
          <a:bodyPr/>
          <a:lstStyle/>
          <a:p>
            <a:r>
              <a:rPr lang="en-US" dirty="0" smtClean="0"/>
              <a:t>Multi-user friendly </a:t>
            </a:r>
          </a:p>
          <a:p>
            <a:r>
              <a:rPr lang="en-US" dirty="0" smtClean="0"/>
              <a:t>Real-time updating and tracking</a:t>
            </a:r>
          </a:p>
          <a:p>
            <a:r>
              <a:rPr lang="en-US" dirty="0" smtClean="0"/>
              <a:t>From Google Drive to </a:t>
            </a:r>
            <a:r>
              <a:rPr lang="en-US" dirty="0" err="1" smtClean="0"/>
              <a:t>GitHub</a:t>
            </a:r>
            <a:r>
              <a:rPr lang="en-US" dirty="0" smtClean="0"/>
              <a:t> </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7145829" y="4180179"/>
            <a:ext cx="1298570" cy="1298570"/>
          </a:xfrm>
          <a:prstGeom prst="rect">
            <a:avLst/>
          </a:prstGeom>
        </p:spPr>
      </p:pic>
      <p:pic>
        <p:nvPicPr>
          <p:cNvPr id="17" name="Picture 16"/>
          <p:cNvPicPr>
            <a:picLocks noChangeAspect="1"/>
          </p:cNvPicPr>
          <p:nvPr/>
        </p:nvPicPr>
        <p:blipFill>
          <a:blip r:embed="rId3"/>
          <a:stretch>
            <a:fillRect/>
          </a:stretch>
        </p:blipFill>
        <p:spPr>
          <a:xfrm>
            <a:off x="4303603" y="4180178"/>
            <a:ext cx="2966004" cy="1176174"/>
          </a:xfrm>
          <a:prstGeom prst="rect">
            <a:avLst/>
          </a:prstGeom>
        </p:spPr>
      </p:pic>
      <p:pic>
        <p:nvPicPr>
          <p:cNvPr id="18" name="Picture 17"/>
          <p:cNvPicPr>
            <a:picLocks noChangeAspect="1"/>
          </p:cNvPicPr>
          <p:nvPr/>
        </p:nvPicPr>
        <p:blipFill rotWithShape="1">
          <a:blip r:embed="rId4"/>
          <a:srcRect l="22582" t="20047" r="21742" b="18559"/>
          <a:stretch/>
        </p:blipFill>
        <p:spPr>
          <a:xfrm>
            <a:off x="393129" y="4102244"/>
            <a:ext cx="1938612" cy="1603276"/>
          </a:xfrm>
          <a:prstGeom prst="rect">
            <a:avLst/>
          </a:prstGeom>
        </p:spPr>
      </p:pic>
      <p:sp>
        <p:nvSpPr>
          <p:cNvPr id="19" name="Right Arrow 18"/>
          <p:cNvSpPr/>
          <p:nvPr/>
        </p:nvSpPr>
        <p:spPr>
          <a:xfrm>
            <a:off x="2670011" y="4656410"/>
            <a:ext cx="967699" cy="347719"/>
          </a:xfrm>
          <a:prstGeom prst="rightArrow">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066719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Choice of Code Development</a:t>
            </a:r>
            <a:endParaRPr lang="en-US" dirty="0"/>
          </a:p>
        </p:txBody>
      </p:sp>
      <p:sp>
        <p:nvSpPr>
          <p:cNvPr id="3" name="Content Placeholder 2"/>
          <p:cNvSpPr>
            <a:spLocks noGrp="1"/>
          </p:cNvSpPr>
          <p:nvPr>
            <p:ph idx="1"/>
          </p:nvPr>
        </p:nvSpPr>
        <p:spPr/>
        <p:txBody>
          <a:bodyPr/>
          <a:lstStyle/>
          <a:p>
            <a:r>
              <a:rPr lang="en-US" dirty="0" smtClean="0"/>
              <a:t>Flexibility with future change in requirements</a:t>
            </a:r>
          </a:p>
          <a:p>
            <a:r>
              <a:rPr lang="en-US" dirty="0" smtClean="0"/>
              <a:t>Members with experience in developing </a:t>
            </a:r>
            <a:r>
              <a:rPr lang="en-US" dirty="0" smtClean="0"/>
              <a:t>code</a:t>
            </a:r>
          </a:p>
          <a:p>
            <a:r>
              <a:rPr lang="en-US" dirty="0" smtClean="0"/>
              <a:t>Custom solution and utmost control </a:t>
            </a:r>
            <a:endParaRPr lang="en-US" dirty="0" smtClean="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3"/>
          <a:stretch>
            <a:fillRect/>
          </a:stretch>
        </p:blipFill>
        <p:spPr>
          <a:xfrm>
            <a:off x="3657600" y="3356414"/>
            <a:ext cx="4832532" cy="2742359"/>
          </a:xfrm>
          <a:prstGeom prst="rect">
            <a:avLst/>
          </a:prstGeom>
        </p:spPr>
      </p:pic>
    </p:spTree>
    <p:extLst>
      <p:ext uri="{BB962C8B-B14F-4D97-AF65-F5344CB8AC3E}">
        <p14:creationId xmlns:p14="http://schemas.microsoft.com/office/powerpoint/2010/main" val="304309355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2164</TotalTime>
  <Words>2323</Words>
  <Application>Microsoft Macintosh PowerPoint</Application>
  <PresentationFormat>On-screen Show (4:3)</PresentationFormat>
  <Paragraphs>325</Paragraphs>
  <Slides>23</Slides>
  <Notes>9</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GP GENIE Project Presentation</vt:lpstr>
      <vt:lpstr>Outline</vt:lpstr>
      <vt:lpstr>Key Considerations</vt:lpstr>
      <vt:lpstr>Key considerations</vt:lpstr>
      <vt:lpstr>Team and Communications</vt:lpstr>
      <vt:lpstr>Time</vt:lpstr>
      <vt:lpstr>Requirements Analysis</vt:lpstr>
      <vt:lpstr>Approach to SCM Model</vt:lpstr>
      <vt:lpstr>Choice of Code Development</vt:lpstr>
      <vt:lpstr>Testing</vt:lpstr>
      <vt:lpstr>Highlights</vt:lpstr>
      <vt:lpstr>Selection of Software Development Model </vt:lpstr>
      <vt:lpstr>SCM: Version Control</vt:lpstr>
      <vt:lpstr>Parallel Process in Action</vt:lpstr>
      <vt:lpstr>Method for Random Selection</vt:lpstr>
      <vt:lpstr>Lessons-Learned </vt:lpstr>
      <vt:lpstr>What Worked</vt:lpstr>
      <vt:lpstr>What Didn’t Work</vt:lpstr>
      <vt:lpstr>Project Summary</vt:lpstr>
      <vt:lpstr>Project Summary</vt:lpstr>
      <vt:lpstr>Assignment #10</vt:lpstr>
      <vt:lpstr>Test Plan Assessment</vt:lpstr>
      <vt:lpstr>Test Plan Synopsis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 GENIE Project Presentation</dc:title>
  <dc:creator>Ujin Han</dc:creator>
  <cp:lastModifiedBy>Ujin Han</cp:lastModifiedBy>
  <cp:revision>60</cp:revision>
  <dcterms:created xsi:type="dcterms:W3CDTF">2013-12-02T18:31:57Z</dcterms:created>
  <dcterms:modified xsi:type="dcterms:W3CDTF">2013-12-14T13:42:25Z</dcterms:modified>
</cp:coreProperties>
</file>

<file path=docProps/thumbnail.jpeg>
</file>